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1" r:id="rId4"/>
    <p:sldId id="347" r:id="rId5"/>
    <p:sldId id="348" r:id="rId6"/>
    <p:sldId id="351" r:id="rId7"/>
    <p:sldId id="352" r:id="rId8"/>
    <p:sldId id="353" r:id="rId9"/>
    <p:sldId id="355" r:id="rId10"/>
    <p:sldId id="356" r:id="rId11"/>
    <p:sldId id="357" r:id="rId12"/>
    <p:sldId id="358" r:id="rId13"/>
    <p:sldId id="349" r:id="rId14"/>
    <p:sldId id="350" r:id="rId15"/>
    <p:sldId id="342" r:id="rId16"/>
    <p:sldId id="359" r:id="rId17"/>
    <p:sldId id="343" r:id="rId18"/>
    <p:sldId id="344" r:id="rId19"/>
    <p:sldId id="345" r:id="rId20"/>
    <p:sldId id="346" r:id="rId21"/>
    <p:sldId id="262" r:id="rId22"/>
    <p:sldId id="261" r:id="rId23"/>
    <p:sldId id="272" r:id="rId24"/>
    <p:sldId id="273" r:id="rId25"/>
    <p:sldId id="274" r:id="rId26"/>
    <p:sldId id="364" r:id="rId27"/>
    <p:sldId id="365" r:id="rId28"/>
    <p:sldId id="275" r:id="rId29"/>
    <p:sldId id="366" r:id="rId30"/>
    <p:sldId id="367" r:id="rId31"/>
    <p:sldId id="283" r:id="rId32"/>
    <p:sldId id="284" r:id="rId33"/>
    <p:sldId id="285" r:id="rId34"/>
    <p:sldId id="276" r:id="rId35"/>
    <p:sldId id="277" r:id="rId36"/>
    <p:sldId id="278" r:id="rId37"/>
    <p:sldId id="279" r:id="rId38"/>
    <p:sldId id="303" r:id="rId39"/>
    <p:sldId id="360" r:id="rId40"/>
    <p:sldId id="280" r:id="rId41"/>
    <p:sldId id="361" r:id="rId42"/>
    <p:sldId id="281" r:id="rId43"/>
    <p:sldId id="362" r:id="rId44"/>
    <p:sldId id="282" r:id="rId45"/>
    <p:sldId id="286" r:id="rId46"/>
    <p:sldId id="304" r:id="rId47"/>
    <p:sldId id="287" r:id="rId48"/>
    <p:sldId id="363" r:id="rId49"/>
    <p:sldId id="288" r:id="rId50"/>
    <p:sldId id="289" r:id="rId51"/>
    <p:sldId id="290" r:id="rId52"/>
    <p:sldId id="291" r:id="rId53"/>
    <p:sldId id="292" r:id="rId54"/>
    <p:sldId id="293" r:id="rId55"/>
    <p:sldId id="296" r:id="rId56"/>
    <p:sldId id="297" r:id="rId57"/>
    <p:sldId id="298" r:id="rId58"/>
    <p:sldId id="299" r:id="rId59"/>
    <p:sldId id="294" r:id="rId60"/>
    <p:sldId id="300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78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824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8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 b="1">
                <a:latin typeface="HY그래픽" panose="02030600000101010101" pitchFamily="18" charset="-127"/>
                <a:ea typeface="HY그래픽" panose="02030600000101010101" pitchFamily="18" charset="-127"/>
              </a:defRPr>
            </a:lvl1pPr>
            <a:lvl2pPr>
              <a:defRPr sz="1800" b="1">
                <a:latin typeface="HY그래픽" panose="02030600000101010101" pitchFamily="18" charset="-127"/>
                <a:ea typeface="HY그래픽" panose="02030600000101010101" pitchFamily="18" charset="-127"/>
              </a:defRPr>
            </a:lvl2pPr>
            <a:lvl3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3pPr>
            <a:lvl4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4pPr>
            <a:lvl5pPr>
              <a:defRPr sz="1600" b="1">
                <a:latin typeface="HY그래픽" panose="02030600000101010101" pitchFamily="18" charset="-127"/>
                <a:ea typeface="HY그래픽" panose="02030600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695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71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255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88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309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83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45F71-5B4F-4FEA-94CC-C30BCCA76160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F331-07A6-4F4D-8B27-BE6EC98C1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61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lec.kr/news/articleView.html?idxno=3732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err="1" smtClean="0">
                <a:latin typeface="Malgun Gothic"/>
                <a:cs typeface="Malgun Gothic"/>
              </a:rPr>
              <a:t>클라우드</a:t>
            </a:r>
            <a:r>
              <a:rPr lang="ko-KR" altLang="en-US" sz="4000" spc="-204" smtClean="0">
                <a:latin typeface="Malgun Gothic"/>
                <a:cs typeface="Malgun Gothic"/>
              </a:rPr>
              <a:t> </a:t>
            </a:r>
            <a:r>
              <a:rPr lang="ko-KR" altLang="en-US" sz="4000" spc="-175" smtClean="0">
                <a:latin typeface="Malgun Gothic"/>
                <a:cs typeface="Malgun Gothic"/>
              </a:rPr>
              <a:t>컴퓨팅</a:t>
            </a:r>
            <a:r>
              <a:rPr lang="en-US" altLang="ko-KR" sz="4000" spc="-175" smtClean="0">
                <a:latin typeface="Malgun Gothic"/>
                <a:cs typeface="Malgun Gothic"/>
              </a:rPr>
              <a:t/>
            </a:r>
            <a:br>
              <a:rPr lang="en-US" altLang="ko-KR" sz="4000" spc="-175" smtClean="0">
                <a:latin typeface="Malgun Gothic"/>
                <a:cs typeface="Malgun Gothic"/>
              </a:rPr>
            </a:br>
            <a:r>
              <a:rPr lang="en-US" altLang="ko-KR" sz="3200" spc="-175" smtClean="0">
                <a:cs typeface="Malgun Gothic"/>
              </a:rPr>
              <a:t>(Cloud</a:t>
            </a:r>
            <a:r>
              <a:rPr lang="ko-KR" altLang="en-US" sz="3200" spc="-195" smtClean="0">
                <a:cs typeface="Malgun Gothic"/>
              </a:rPr>
              <a:t> </a:t>
            </a:r>
            <a:r>
              <a:rPr lang="en-US" altLang="ko-KR" sz="3200" spc="-35" smtClean="0">
                <a:cs typeface="Malgun Gothic"/>
              </a:rPr>
              <a:t>Computing)</a:t>
            </a:r>
            <a:endParaRPr lang="ko-KR" altLang="en-US" sz="32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데이터 </a:t>
            </a:r>
            <a:r>
              <a:rPr lang="ko-KR" altLang="en-US" smtClean="0">
                <a:solidFill>
                  <a:srgbClr val="0000CC"/>
                </a:solidFill>
              </a:rPr>
              <a:t>센터</a:t>
            </a:r>
            <a:endParaRPr lang="en-US" altLang="ko-KR" smtClean="0">
              <a:solidFill>
                <a:srgbClr val="0000CC"/>
              </a:solidFill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42005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56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센터의 </a:t>
            </a:r>
            <a:r>
              <a:rPr lang="ko-KR" altLang="en-US"/>
              <a:t>여러 가지 </a:t>
            </a:r>
            <a:r>
              <a:rPr lang="ko-KR" altLang="en-US" smtClean="0"/>
              <a:t>문제들을 </a:t>
            </a:r>
            <a:r>
              <a:rPr lang="ko-KR" altLang="en-US" smtClean="0">
                <a:solidFill>
                  <a:srgbClr val="0000CC"/>
                </a:solidFill>
              </a:rPr>
              <a:t>온디맨드로 </a:t>
            </a:r>
            <a:r>
              <a:rPr lang="ko-KR" altLang="en-US">
                <a:solidFill>
                  <a:srgbClr val="0000CC"/>
                </a:solidFill>
              </a:rPr>
              <a:t>잘 해결할 수 </a:t>
            </a:r>
            <a:r>
              <a:rPr lang="ko-KR" altLang="en-US" smtClean="0">
                <a:solidFill>
                  <a:srgbClr val="0000CC"/>
                </a:solidFill>
              </a:rPr>
              <a:t>있는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이유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b="0" smtClean="0"/>
              <a:t>예</a:t>
            </a:r>
            <a:r>
              <a:rPr lang="en-US" altLang="ko-KR" b="0" smtClean="0"/>
              <a:t>)</a:t>
            </a:r>
            <a:r>
              <a:rPr lang="ko-KR" altLang="en-US" b="0" smtClean="0"/>
              <a:t> </a:t>
            </a:r>
            <a:r>
              <a:rPr lang="ko-KR" altLang="en-US">
                <a:solidFill>
                  <a:srgbClr val="C00000"/>
                </a:solidFill>
              </a:rPr>
              <a:t>출장을 </a:t>
            </a:r>
            <a:r>
              <a:rPr lang="ko-KR" altLang="en-US" smtClean="0">
                <a:solidFill>
                  <a:srgbClr val="C00000"/>
                </a:solidFill>
              </a:rPr>
              <a:t>자주 다닌 </a:t>
            </a:r>
            <a:r>
              <a:rPr lang="ko-KR" altLang="en-US">
                <a:solidFill>
                  <a:srgbClr val="C00000"/>
                </a:solidFill>
              </a:rPr>
              <a:t>엔지니어가 숙박할 </a:t>
            </a:r>
            <a:r>
              <a:rPr lang="ko-KR" altLang="en-US" smtClean="0">
                <a:solidFill>
                  <a:srgbClr val="C00000"/>
                </a:solidFill>
              </a:rPr>
              <a:t>곳이 필요하다고 </a:t>
            </a:r>
            <a:r>
              <a:rPr lang="ko-KR" altLang="en-US">
                <a:solidFill>
                  <a:srgbClr val="C00000"/>
                </a:solidFill>
              </a:rPr>
              <a:t>가정</a:t>
            </a:r>
          </a:p>
          <a:p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077072"/>
            <a:ext cx="6829425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708920"/>
            <a:ext cx="189547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313606"/>
            <a:ext cx="6984776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67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데이터 센터의 </a:t>
            </a:r>
            <a:r>
              <a:rPr lang="ko-KR" altLang="en-US"/>
              <a:t>여러 가지 </a:t>
            </a:r>
            <a:r>
              <a:rPr lang="ko-KR" altLang="en-US" smtClean="0"/>
              <a:t>문제들을 </a:t>
            </a:r>
            <a:r>
              <a:rPr lang="ko-KR" altLang="en-US" smtClean="0">
                <a:solidFill>
                  <a:srgbClr val="0000CC"/>
                </a:solidFill>
              </a:rPr>
              <a:t>온디맨드로 </a:t>
            </a:r>
            <a:r>
              <a:rPr lang="ko-KR" altLang="en-US">
                <a:solidFill>
                  <a:srgbClr val="0000CC"/>
                </a:solidFill>
              </a:rPr>
              <a:t>잘 해결할 수 </a:t>
            </a:r>
            <a:r>
              <a:rPr lang="ko-KR" altLang="en-US" smtClean="0">
                <a:solidFill>
                  <a:srgbClr val="0000CC"/>
                </a:solidFill>
              </a:rPr>
              <a:t>있는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>
                <a:solidFill>
                  <a:srgbClr val="0000CC"/>
                </a:solidFill>
              </a:rPr>
              <a:t>이유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b="0" smtClean="0"/>
              <a:t>예</a:t>
            </a:r>
            <a:r>
              <a:rPr lang="en-US" altLang="ko-KR" b="0" smtClean="0"/>
              <a:t>)</a:t>
            </a:r>
            <a:r>
              <a:rPr lang="ko-KR" altLang="en-US" b="0" smtClean="0"/>
              <a:t> </a:t>
            </a:r>
            <a:r>
              <a:rPr lang="ko-KR" altLang="en-US">
                <a:solidFill>
                  <a:srgbClr val="C00000"/>
                </a:solidFill>
              </a:rPr>
              <a:t>출장을 </a:t>
            </a:r>
            <a:r>
              <a:rPr lang="ko-KR" altLang="en-US" smtClean="0">
                <a:solidFill>
                  <a:srgbClr val="C00000"/>
                </a:solidFill>
              </a:rPr>
              <a:t>자주 다닌 </a:t>
            </a:r>
            <a:r>
              <a:rPr lang="ko-KR" altLang="en-US">
                <a:solidFill>
                  <a:srgbClr val="C00000"/>
                </a:solidFill>
              </a:rPr>
              <a:t>엔지니어가 숙박할 </a:t>
            </a:r>
            <a:r>
              <a:rPr lang="ko-KR" altLang="en-US" smtClean="0">
                <a:solidFill>
                  <a:srgbClr val="C00000"/>
                </a:solidFill>
              </a:rPr>
              <a:t>곳이 필요하다고 </a:t>
            </a:r>
            <a:r>
              <a:rPr lang="ko-KR" altLang="en-US">
                <a:solidFill>
                  <a:srgbClr val="C00000"/>
                </a:solidFill>
              </a:rPr>
              <a:t>가정</a:t>
            </a:r>
          </a:p>
          <a:p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8920"/>
            <a:ext cx="18002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38" y="3402005"/>
            <a:ext cx="22288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915" y="3983030"/>
            <a:ext cx="34766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71" y="3789040"/>
            <a:ext cx="2736304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5508104" y="4221088"/>
            <a:ext cx="14401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18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>
                <a:solidFill>
                  <a:srgbClr val="0000CC"/>
                </a:solidFill>
                <a:cs typeface="Malgun Gothic"/>
              </a:rPr>
              <a:t>클라우드 컴퓨팅 시대 </a:t>
            </a:r>
            <a:r>
              <a:rPr lang="ko-KR" altLang="en-US" smtClean="0">
                <a:solidFill>
                  <a:srgbClr val="0000CC"/>
                </a:solidFill>
                <a:cs typeface="Malgun Gothic"/>
              </a:rPr>
              <a:t>도래 이유</a:t>
            </a:r>
            <a:endParaRPr lang="en-US" altLang="ko-KR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mtClean="0">
                <a:cs typeface="Malgun Gothic"/>
              </a:rPr>
              <a:t>정보기술 진화</a:t>
            </a:r>
            <a:endParaRPr lang="en-US" altLang="ko-KR">
              <a:cs typeface="Malgun Gothic"/>
            </a:endParaRPr>
          </a:p>
          <a:p>
            <a:endParaRPr lang="ko-KR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7953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216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ko-KR" altLang="en-US" smtClean="0">
                <a:solidFill>
                  <a:srgbClr val="0000CC"/>
                </a:solidFill>
                <a:cs typeface="Malgun Gothic"/>
              </a:rPr>
              <a:t>클라우드 컴퓨팅 시대 도래 이유</a:t>
            </a:r>
            <a:endParaRPr lang="en-US" altLang="ko-KR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mtClean="0">
                <a:cs typeface="Malgun Gothic"/>
              </a:rPr>
              <a:t>초고속 인터넷의 보급으로 </a:t>
            </a: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웹서비스가 폭발적으로 증가하면서 </a:t>
            </a:r>
            <a:r>
              <a:rPr lang="en-US" altLang="ko-KR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서버의 수요도 증가</a:t>
            </a:r>
            <a:endParaRPr lang="en-US" altLang="ko-KR" smtClean="0">
              <a:solidFill>
                <a:srgbClr val="C00000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mtClean="0">
                <a:cs typeface="Malgun Gothic"/>
              </a:rPr>
              <a:t>서비스 사용자가 많아질수록 서버의 과부하를 줄이기 위해 </a:t>
            </a: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컴퓨팅 자원을 </a:t>
            </a:r>
            <a:r>
              <a:rPr lang="en-US" altLang="ko-KR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확장했으나 관리의 복잡도와 난이도는 증가</a:t>
            </a:r>
            <a:endParaRPr lang="en-US" altLang="ko-KR" smtClean="0">
              <a:solidFill>
                <a:srgbClr val="C00000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mtClean="0">
                <a:cs typeface="Malgun Gothic"/>
              </a:rPr>
              <a:t>클라이언트</a:t>
            </a:r>
            <a:r>
              <a:rPr lang="en-US" altLang="ko-KR" smtClean="0">
                <a:cs typeface="Malgun Gothic"/>
              </a:rPr>
              <a:t>-</a:t>
            </a:r>
            <a:r>
              <a:rPr lang="ko-KR" altLang="en-US" smtClean="0">
                <a:cs typeface="Malgun Gothic"/>
              </a:rPr>
              <a:t>서버 구조로는 이러한 상황에 대처하기가 버거워지면서 </a:t>
            </a:r>
            <a:r>
              <a:rPr lang="en-US" altLang="ko-KR" smtClean="0">
                <a:cs typeface="Malgun Gothic"/>
              </a:rPr>
              <a:t/>
            </a:r>
            <a:br>
              <a:rPr lang="en-US" altLang="ko-KR" smtClean="0">
                <a:cs typeface="Malgun Gothic"/>
              </a:rPr>
            </a:br>
            <a:r>
              <a:rPr lang="ko-KR" altLang="en-US" smtClean="0">
                <a:cs typeface="Malgun Gothic"/>
              </a:rPr>
              <a:t>여러 가지 </a:t>
            </a: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공유 개념이 해결책으로 등장하기 시작</a:t>
            </a:r>
            <a:endParaRPr lang="en-US" altLang="ko-KR" smtClean="0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mtClean="0">
                <a:solidFill>
                  <a:srgbClr val="00B050"/>
                </a:solidFill>
                <a:cs typeface="Malgun Gothic"/>
              </a:rPr>
              <a:t>그리드 컴퓨팅 </a:t>
            </a:r>
            <a:r>
              <a:rPr lang="en-US" altLang="ko-KR" smtClean="0">
                <a:cs typeface="Malgun Gothic"/>
              </a:rPr>
              <a:t>-</a:t>
            </a:r>
            <a:r>
              <a:rPr lang="ko-KR" altLang="en-US" smtClean="0">
                <a:cs typeface="Malgun Gothic"/>
              </a:rPr>
              <a:t> 대용량의 컴퓨팅 자원을 </a:t>
            </a:r>
            <a:r>
              <a:rPr lang="ko-KR" altLang="en-US" smtClean="0">
                <a:solidFill>
                  <a:srgbClr val="C00000"/>
                </a:solidFill>
                <a:cs typeface="Malgun Gothic"/>
              </a:rPr>
              <a:t>언제든지 필요할 때 제공한다는 </a:t>
            </a:r>
            <a:r>
              <a:rPr lang="en-US" altLang="ko-KR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mtClean="0">
                <a:cs typeface="Malgun Gothic"/>
              </a:rPr>
              <a:t>개념</a:t>
            </a:r>
            <a:r>
              <a:rPr lang="en-US" altLang="ko-KR">
                <a:cs typeface="Malgun Gothic"/>
              </a:rPr>
              <a:t> </a:t>
            </a:r>
            <a:r>
              <a:rPr lang="en-US" altLang="ko-KR" smtClean="0">
                <a:cs typeface="Malgun Gothic"/>
                <a:sym typeface="Wingdings" panose="05000000000000000000" pitchFamily="2" charset="2"/>
              </a:rPr>
              <a:t></a:t>
            </a:r>
            <a:r>
              <a:rPr lang="ko-KR" altLang="en-US" smtClean="0">
                <a:cs typeface="Malgun Gothic"/>
              </a:rPr>
              <a:t>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  <a:cs typeface="Malgun Gothic"/>
              </a:rPr>
              <a:t>유틸리티 컴퓨팅으로 </a:t>
            </a:r>
            <a:r>
              <a:rPr lang="ko-KR" altLang="en-US" smtClean="0">
                <a:cs typeface="Malgun Gothic"/>
              </a:rPr>
              <a:t>발전</a:t>
            </a:r>
            <a:endParaRPr lang="en-US" altLang="ko-KR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>
                <a:solidFill>
                  <a:srgbClr val="00B050"/>
                </a:solidFill>
                <a:cs typeface="Malgun Gothic"/>
              </a:rPr>
              <a:t>유틸리티</a:t>
            </a:r>
            <a:r>
              <a:rPr lang="ko-KR" altLang="en-US" spc="-70">
                <a:solidFill>
                  <a:srgbClr val="00B050"/>
                </a:solidFill>
                <a:cs typeface="Malgun Gothic"/>
              </a:rPr>
              <a:t> </a:t>
            </a:r>
            <a:r>
              <a:rPr lang="ko-KR" altLang="en-US" spc="-50">
                <a:solidFill>
                  <a:srgbClr val="00B050"/>
                </a:solidFill>
                <a:cs typeface="Malgun Gothic"/>
              </a:rPr>
              <a:t>컴퓨팅 </a:t>
            </a:r>
            <a:r>
              <a:rPr lang="en-US" altLang="ko-KR" spc="-50">
                <a:cs typeface="Malgun Gothic"/>
              </a:rPr>
              <a:t>-</a:t>
            </a:r>
            <a:r>
              <a:rPr lang="ko-KR" altLang="en-US" spc="-85">
                <a:cs typeface="Malgun Gothic"/>
              </a:rPr>
              <a:t> 사용한</a:t>
            </a:r>
            <a:r>
              <a:rPr lang="ko-KR" altLang="en-US" spc="-80">
                <a:cs typeface="Malgun Gothic"/>
              </a:rPr>
              <a:t> 만큼 </a:t>
            </a:r>
            <a:r>
              <a:rPr lang="ko-KR" altLang="en-US" spc="-85">
                <a:cs typeface="Malgun Gothic"/>
              </a:rPr>
              <a:t>요금을</a:t>
            </a:r>
            <a:r>
              <a:rPr lang="ko-KR" altLang="en-US" spc="-8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지불하는</a:t>
            </a:r>
            <a:r>
              <a:rPr lang="ko-KR" altLang="en-US" spc="-7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전기나</a:t>
            </a:r>
            <a:r>
              <a:rPr lang="ko-KR" altLang="en-US" spc="-8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수도처럼</a:t>
            </a:r>
            <a:r>
              <a:rPr lang="ko-KR" altLang="en-US" spc="-80"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종량제로</a:t>
            </a:r>
            <a:r>
              <a:rPr lang="ko-KR" altLang="en-US" spc="-7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7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70">
                <a:solidFill>
                  <a:srgbClr val="C00000"/>
                </a:solidFill>
                <a:cs typeface="Malgun Gothic"/>
              </a:rPr>
            </a:b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>
                <a:solidFill>
                  <a:srgbClr val="C00000"/>
                </a:solidFill>
                <a:cs typeface="Malgun Gothic"/>
              </a:rPr>
              <a:t>제공</a:t>
            </a:r>
            <a:endParaRPr lang="en-US" altLang="ko-KR" spc="-25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endParaRPr lang="ko-KR" altLang="en-US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503592"/>
            <a:ext cx="3481958" cy="129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 descr="https://wiki1.kr/images/f/f5/%EA%B7%B8%EB%A6%AC%EB%93%9C_%EC%BB%B4%ED%93%A8%ED%8C%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655" y="5375281"/>
            <a:ext cx="2808312" cy="147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lnSpc>
                <a:spcPct val="100000"/>
              </a:lnSpc>
              <a:spcBef>
                <a:spcPts val="1380"/>
              </a:spcBef>
            </a:pPr>
            <a:r>
              <a:rPr lang="ko-KR" altLang="en-US" smtClean="0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4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컴퓨팅</a:t>
            </a:r>
            <a:r>
              <a:rPr lang="ko-KR" altLang="en-US" spc="-14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시대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그리드 컴퓨팅과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유틸리티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개념은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가상화 기술과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분산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처리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기술의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80" smtClean="0">
                <a:cs typeface="Malgun Gothic"/>
              </a:rPr>
              <a:t/>
            </a:r>
            <a:br>
              <a:rPr lang="en-US" altLang="ko-KR" spc="-80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발전에 힘입어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클라</a:t>
            </a:r>
            <a:r>
              <a:rPr lang="ko-KR" altLang="en-US" spc="-80" smtClean="0">
                <a:cs typeface="Malgun Gothic"/>
              </a:rPr>
              <a:t>우드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컴퓨팅으로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발전</a:t>
            </a:r>
            <a:endParaRPr lang="en-US" altLang="ko-KR" spc="-25" smtClean="0"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초기에는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소프트웨어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자체를 </a:t>
            </a:r>
            <a:r>
              <a:rPr lang="ko-KR" altLang="en-US" spc="-85" smtClean="0">
                <a:cs typeface="Malgun Gothic"/>
              </a:rPr>
              <a:t>제공하는 </a:t>
            </a:r>
            <a:r>
              <a:rPr lang="en-US" altLang="ko-KR" spc="-85" smtClean="0">
                <a:cs typeface="Malgun Gothic"/>
              </a:rPr>
              <a:t>SaaS</a:t>
            </a:r>
            <a:r>
              <a:rPr lang="ko-KR" altLang="en-US" spc="-85" smtClean="0">
                <a:cs typeface="Malgun Gothic"/>
              </a:rPr>
              <a:t>에서 시작해</a:t>
            </a:r>
            <a:r>
              <a:rPr lang="ko-KR" altLang="en-US" spc="-90" smtClean="0">
                <a:cs typeface="Malgun Gothic"/>
              </a:rPr>
              <a:t>  </a:t>
            </a:r>
            <a:r>
              <a:rPr lang="en-US" altLang="ko-KR" spc="-90" smtClean="0">
                <a:cs typeface="Malgun Gothic"/>
              </a:rPr>
              <a:t>Paas, Iaas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형태의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en-US" altLang="ko-KR" spc="-75" smtClean="0">
                <a:cs typeface="Malgun Gothic"/>
              </a:rPr>
              <a:t/>
            </a:r>
            <a:br>
              <a:rPr lang="en-US" altLang="ko-KR" spc="-7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모델로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30" smtClean="0">
                <a:cs typeface="Malgun Gothic"/>
              </a:rPr>
              <a:t>성공적</a:t>
            </a:r>
            <a:r>
              <a:rPr lang="ko-KR" altLang="en-US" spc="-80" smtClean="0">
                <a:cs typeface="Malgun Gothic"/>
              </a:rPr>
              <a:t>으로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안착</a:t>
            </a:r>
            <a:endParaRPr lang="ko-KR" altLang="en-US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789040"/>
            <a:ext cx="4320480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588" y="3320008"/>
            <a:ext cx="3239468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08142"/>
            <a:ext cx="3089920" cy="226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0802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pc="-25" smtClean="0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ko-KR" altLang="en-US" err="1" smtClean="0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6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개념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en-US" altLang="ko-KR" spc="-85">
                <a:solidFill>
                  <a:srgbClr val="C00000"/>
                </a:solidFill>
                <a:cs typeface="Malgun Gothic"/>
              </a:rPr>
              <a:t>IT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리소스를 인터넷을 통해 온디맨드로 제공하고 사용한만큼만 비용을 지불한 것</a:t>
            </a:r>
            <a:endParaRPr lang="en-US" altLang="ko-KR" spc="-85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>
                <a:cs typeface="Malgun Gothic"/>
              </a:rPr>
              <a:t>인터넷을</a:t>
            </a:r>
            <a:r>
              <a:rPr lang="ko-KR" altLang="en-US" spc="-75">
                <a:cs typeface="Malgun Gothic"/>
              </a:rPr>
              <a:t> </a:t>
            </a:r>
            <a:r>
              <a:rPr lang="ko-KR" altLang="en-US" spc="-60">
                <a:cs typeface="Malgun Gothic"/>
              </a:rPr>
              <a:t>의미하고</a:t>
            </a:r>
            <a:r>
              <a:rPr lang="en-US" altLang="ko-KR" spc="-60">
                <a:cs typeface="Malgun Gothic"/>
              </a:rPr>
              <a:t>,</a:t>
            </a:r>
            <a:r>
              <a:rPr lang="ko-KR" altLang="en-US" spc="-7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컴퓨팅은</a:t>
            </a:r>
            <a:r>
              <a:rPr lang="ko-KR" altLang="en-US" spc="-7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넓은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의미로</a:t>
            </a:r>
            <a:r>
              <a:rPr lang="ko-KR" altLang="en-US" spc="-80"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 자원을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사용하는</a:t>
            </a:r>
            <a:r>
              <a:rPr lang="ko-KR" altLang="en-US" spc="-7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모든</a:t>
            </a:r>
            <a:r>
              <a:rPr lang="ko-KR" altLang="en-US" spc="-9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>
                <a:solidFill>
                  <a:srgbClr val="C00000"/>
                </a:solidFill>
                <a:cs typeface="Malgun Gothic"/>
              </a:rPr>
              <a:t>활동</a:t>
            </a:r>
            <a:endParaRPr lang="en-US" altLang="ko-KR" spc="-25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>
                <a:cs typeface="Malgun Gothic"/>
              </a:rPr>
              <a:t>컴퓨터 네트워크</a:t>
            </a:r>
            <a:r>
              <a:rPr lang="ko-KR" altLang="en-US" spc="-7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구성도에서</a:t>
            </a:r>
            <a:r>
              <a:rPr lang="ko-KR" altLang="en-US" spc="-55"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인터넷을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구름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모양으로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나타내는</a:t>
            </a:r>
            <a:r>
              <a:rPr lang="ko-KR" altLang="en-US" spc="-7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데에서</a:t>
            </a:r>
            <a:r>
              <a:rPr lang="ko-KR" altLang="en-US" spc="-80">
                <a:cs typeface="Malgun Gothic"/>
              </a:rPr>
              <a:t> </a:t>
            </a:r>
            <a:r>
              <a:rPr lang="ko-KR" altLang="en-US" spc="-25">
                <a:cs typeface="Malgun Gothic"/>
              </a:rPr>
              <a:t>유래</a:t>
            </a:r>
            <a:endParaRPr lang="en-US" altLang="ko-KR" spc="-25">
              <a:cs typeface="Malgun Gothic"/>
            </a:endParaRPr>
          </a:p>
          <a:p>
            <a:pPr marL="812800" lvl="2"/>
            <a:r>
              <a:rPr lang="ko-KR" altLang="en-US" spc="-85" smtClean="0">
                <a:cs typeface="Malgun Gothic"/>
              </a:rPr>
              <a:t>인터넷을</a:t>
            </a:r>
            <a:r>
              <a:rPr lang="ko-KR" altLang="en-US" spc="-155" smtClean="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기반으로</a:t>
            </a:r>
            <a:r>
              <a:rPr lang="ko-KR" altLang="en-US" spc="-17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하는</a:t>
            </a:r>
            <a:r>
              <a:rPr lang="ko-KR" altLang="en-US" spc="-145">
                <a:cs typeface="Malgun Gothic"/>
              </a:rPr>
              <a:t> </a:t>
            </a:r>
            <a:r>
              <a:rPr lang="ko-KR" altLang="en-US" spc="-55">
                <a:cs typeface="Malgun Gothic"/>
              </a:rPr>
              <a:t>것으로</a:t>
            </a:r>
            <a:r>
              <a:rPr lang="en-US" altLang="ko-KR" spc="-55">
                <a:cs typeface="Malgun Gothic"/>
              </a:rPr>
              <a:t>,</a:t>
            </a:r>
            <a:r>
              <a:rPr lang="ko-KR" altLang="en-US" spc="-15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자신의</a:t>
            </a:r>
            <a:r>
              <a:rPr lang="ko-KR" altLang="en-US" spc="-15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컴퓨터가</a:t>
            </a:r>
            <a:r>
              <a:rPr lang="ko-KR" altLang="en-US" spc="-17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아닌</a:t>
            </a:r>
            <a:r>
              <a:rPr lang="ko-KR" altLang="en-US" spc="-140">
                <a:cs typeface="Malgun Gothic"/>
              </a:rPr>
              <a:t> 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인터넷에</a:t>
            </a:r>
            <a:r>
              <a:rPr lang="ko-KR" altLang="en-US" spc="-17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연결된</a:t>
            </a:r>
            <a:r>
              <a:rPr lang="ko-KR" altLang="en-US" spc="-14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50">
                <a:solidFill>
                  <a:srgbClr val="C00000"/>
                </a:solidFill>
                <a:cs typeface="Malgun Gothic"/>
              </a:rPr>
              <a:t>컴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퓨팅</a:t>
            </a:r>
            <a:r>
              <a:rPr lang="ko-KR" altLang="en-US" spc="-15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15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이용하는</a:t>
            </a:r>
            <a:r>
              <a:rPr lang="ko-KR" altLang="en-US" spc="-17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것을</a:t>
            </a:r>
            <a:r>
              <a:rPr lang="ko-KR" altLang="en-US" spc="-145">
                <a:cs typeface="Malgun Gothic"/>
              </a:rPr>
              <a:t> </a:t>
            </a:r>
            <a:r>
              <a:rPr lang="ko-KR" altLang="en-US" spc="-25">
                <a:cs typeface="Malgun Gothic"/>
              </a:rPr>
              <a:t>의미</a:t>
            </a:r>
            <a:endParaRPr lang="en-US" altLang="ko-KR" spc="-25">
              <a:cs typeface="Malgun Gothic"/>
            </a:endParaRPr>
          </a:p>
          <a:p>
            <a:pPr marL="1270000" lvl="3"/>
            <a:r>
              <a:rPr lang="ko-KR" altLang="en-US" spc="-85">
                <a:cs typeface="Malgun Gothic"/>
              </a:rPr>
              <a:t>컴퓨팅</a:t>
            </a:r>
            <a:r>
              <a:rPr lang="ko-KR" altLang="en-US" spc="-145">
                <a:cs typeface="Malgun Gothic"/>
              </a:rPr>
              <a:t> </a:t>
            </a:r>
            <a:r>
              <a:rPr lang="ko-KR" altLang="en-US" spc="-30">
                <a:cs typeface="Malgun Gothic"/>
              </a:rPr>
              <a:t>자원</a:t>
            </a:r>
            <a:r>
              <a:rPr lang="en-US" altLang="ko-KR" spc="-30">
                <a:cs typeface="Malgun Gothic"/>
              </a:rPr>
              <a:t> - </a:t>
            </a:r>
            <a:r>
              <a:rPr lang="ko-KR" altLang="en-US" spc="-60">
                <a:cs typeface="Malgun Gothic"/>
              </a:rPr>
              <a:t>네트워크</a:t>
            </a:r>
            <a:r>
              <a:rPr lang="en-US" altLang="ko-KR" spc="-60">
                <a:cs typeface="Malgun Gothic"/>
              </a:rPr>
              <a:t>,</a:t>
            </a:r>
            <a:r>
              <a:rPr lang="ko-KR" altLang="en-US" spc="-155">
                <a:cs typeface="Malgun Gothic"/>
              </a:rPr>
              <a:t> </a:t>
            </a:r>
            <a:r>
              <a:rPr lang="ko-KR" altLang="en-US" spc="-70">
                <a:cs typeface="Malgun Gothic"/>
              </a:rPr>
              <a:t>데이터베이스</a:t>
            </a:r>
            <a:r>
              <a:rPr lang="en-US" altLang="ko-KR" spc="-70">
                <a:cs typeface="Malgun Gothic"/>
              </a:rPr>
              <a:t>,</a:t>
            </a:r>
            <a:r>
              <a:rPr lang="ko-KR" altLang="en-US" spc="-150">
                <a:cs typeface="Malgun Gothic"/>
              </a:rPr>
              <a:t> </a:t>
            </a:r>
            <a:r>
              <a:rPr lang="ko-KR" altLang="en-US" spc="-40">
                <a:cs typeface="Malgun Gothic"/>
              </a:rPr>
              <a:t>서버</a:t>
            </a:r>
            <a:r>
              <a:rPr lang="en-US" altLang="ko-KR" spc="-40">
                <a:cs typeface="Malgun Gothic"/>
              </a:rPr>
              <a:t>,</a:t>
            </a:r>
            <a:r>
              <a:rPr lang="ko-KR" altLang="en-US" spc="-145">
                <a:cs typeface="Malgun Gothic"/>
              </a:rPr>
              <a:t> </a:t>
            </a:r>
            <a:r>
              <a:rPr lang="ko-KR" altLang="en-US" spc="-60">
                <a:cs typeface="Malgun Gothic"/>
              </a:rPr>
              <a:t>스토리지</a:t>
            </a:r>
            <a:r>
              <a:rPr lang="en-US" altLang="ko-KR" spc="-60">
                <a:cs typeface="Malgun Gothic"/>
              </a:rPr>
              <a:t>,</a:t>
            </a:r>
            <a:r>
              <a:rPr lang="ko-KR" altLang="en-US" spc="-15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애플리케이션</a:t>
            </a:r>
            <a:r>
              <a:rPr lang="ko-KR" altLang="en-US" spc="-160">
                <a:cs typeface="Malgun Gothic"/>
              </a:rPr>
              <a:t> </a:t>
            </a:r>
            <a:r>
              <a:rPr lang="ko-KR" altLang="en-US" spc="-50">
                <a:cs typeface="Malgun Gothic"/>
              </a:rPr>
              <a:t>등</a:t>
            </a:r>
            <a:endParaRPr lang="en-US" altLang="ko-KR" spc="-50">
              <a:cs typeface="Malgun Gothic"/>
            </a:endParaRPr>
          </a:p>
          <a:p>
            <a:pPr marL="1270000" lvl="3"/>
            <a:r>
              <a:rPr lang="ko-KR" altLang="en-US" spc="-85">
                <a:solidFill>
                  <a:srgbClr val="C00000"/>
                </a:solidFill>
                <a:cs typeface="Malgun Gothic"/>
              </a:rPr>
              <a:t>언제나</a:t>
            </a:r>
            <a:r>
              <a:rPr lang="ko-KR" altLang="en-US" spc="-15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어디서나</a:t>
            </a:r>
            <a:r>
              <a:rPr lang="ko-KR" altLang="en-US" spc="-15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어느</a:t>
            </a:r>
            <a:r>
              <a:rPr lang="ko-KR" altLang="en-US" spc="-15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단말기로도</a:t>
            </a:r>
            <a:r>
              <a:rPr lang="ko-KR" altLang="en-US" spc="-17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접근이</a:t>
            </a:r>
            <a:r>
              <a:rPr lang="ko-KR" altLang="en-US" spc="-145">
                <a:cs typeface="Malgun Gothic"/>
              </a:rPr>
              <a:t> </a:t>
            </a:r>
            <a:r>
              <a:rPr lang="ko-KR" altLang="en-US" spc="-25">
                <a:cs typeface="Malgun Gothic"/>
              </a:rPr>
              <a:t>가능</a:t>
            </a:r>
            <a:endParaRPr lang="en-US" altLang="ko-KR" spc="-25">
              <a:cs typeface="Malgun Gothic"/>
            </a:endParaRPr>
          </a:p>
          <a:p>
            <a:pPr marL="1270000" lvl="3"/>
            <a:r>
              <a:rPr lang="ko-KR" altLang="en-US" spc="-85">
                <a:solidFill>
                  <a:srgbClr val="C00000"/>
                </a:solidFill>
                <a:cs typeface="Malgun Gothic"/>
              </a:rPr>
              <a:t>가상의</a:t>
            </a:r>
            <a:r>
              <a:rPr lang="ko-KR" altLang="en-US" spc="-14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145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>
                <a:cs typeface="Malgun Gothic"/>
              </a:rPr>
              <a:t>활용</a:t>
            </a:r>
            <a:endParaRPr lang="ko-KR" altLang="en-US"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69959"/>
            <a:ext cx="2713881" cy="227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929496"/>
            <a:ext cx="5136916" cy="17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7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 spc="-25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7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성장 이유</a:t>
            </a:r>
            <a:r>
              <a:rPr lang="ko-KR" altLang="en-US" spc="-14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114" smtClean="0">
                <a:solidFill>
                  <a:srgbClr val="003D62"/>
                </a:solidFill>
                <a:cs typeface="Malgun Gothic"/>
              </a:rPr>
              <a:t>–</a:t>
            </a:r>
            <a:r>
              <a:rPr lang="ko-KR" altLang="en-US" spc="-135" smtClean="0">
                <a:solidFill>
                  <a:srgbClr val="003D62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chemeClr val="accent6">
                    <a:lumMod val="75000"/>
                  </a:schemeClr>
                </a:solidFill>
                <a:cs typeface="Malgun Gothic"/>
              </a:rPr>
              <a:t>민첩성</a:t>
            </a:r>
            <a:endParaRPr lang="en-US" altLang="ko-KR" spc="-25" smtClean="0">
              <a:solidFill>
                <a:schemeClr val="accent6">
                  <a:lumMod val="75000"/>
                </a:schemeClr>
              </a:solidFill>
              <a:cs typeface="Malgun Gothic"/>
            </a:endParaRPr>
          </a:p>
          <a:p>
            <a:pPr marL="412750" lvl="1">
              <a:lnSpc>
                <a:spcPct val="150000"/>
              </a:lnSpc>
              <a:spcBef>
                <a:spcPts val="105"/>
              </a:spcBef>
            </a:pP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다양한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사양으로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구성하며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다양한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플랫폼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8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기능을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제공</a:t>
            </a:r>
            <a:r>
              <a:rPr lang="ko-KR" altLang="en-US" spc="-25" smtClean="0">
                <a:cs typeface="Malgun Gothic"/>
              </a:rPr>
              <a:t> </a:t>
            </a:r>
            <a:endParaRPr lang="en-US" altLang="ko-KR" spc="-25" smtClean="0">
              <a:cs typeface="Malgun Gothic"/>
            </a:endParaRPr>
          </a:p>
          <a:p>
            <a:pPr marL="812800" lvl="2">
              <a:lnSpc>
                <a:spcPct val="150000"/>
              </a:lnSpc>
              <a:spcBef>
                <a:spcPts val="105"/>
              </a:spcBef>
            </a:pPr>
            <a:r>
              <a:rPr lang="ko-KR" altLang="en-US" spc="-65" smtClean="0">
                <a:cs typeface="Malgun Gothic"/>
              </a:rPr>
              <a:t>데이터베이스</a:t>
            </a:r>
            <a:r>
              <a:rPr lang="en-US" altLang="ko-KR" spc="-65" smtClean="0">
                <a:cs typeface="Malgun Gothic"/>
              </a:rPr>
              <a:t>,</a:t>
            </a:r>
            <a:r>
              <a:rPr lang="ko-KR" altLang="en-US" spc="-50" smtClean="0">
                <a:cs typeface="Malgun Gothic"/>
              </a:rPr>
              <a:t> </a:t>
            </a:r>
            <a:r>
              <a:rPr lang="ko-KR" altLang="en-US" spc="-65" smtClean="0">
                <a:cs typeface="Malgun Gothic"/>
              </a:rPr>
              <a:t>사물인터넷</a:t>
            </a:r>
            <a:r>
              <a:rPr lang="en-US" altLang="ko-KR" spc="-65" smtClean="0">
                <a:cs typeface="Malgun Gothic"/>
              </a:rPr>
              <a:t>,</a:t>
            </a:r>
            <a:r>
              <a:rPr lang="ko-KR" altLang="en-US" spc="-60" smtClean="0">
                <a:cs typeface="Malgun Gothic"/>
              </a:rPr>
              <a:t> 머신러닝</a:t>
            </a:r>
            <a:r>
              <a:rPr lang="en-US" altLang="ko-KR" spc="-60" smtClean="0">
                <a:cs typeface="Malgun Gothic"/>
              </a:rPr>
              <a:t>,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빅데이터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분석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등의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플랫폼 </a:t>
            </a:r>
            <a:r>
              <a:rPr lang="ko-KR" altLang="en-US" spc="-25" smtClean="0">
                <a:cs typeface="Malgun Gothic"/>
              </a:rPr>
              <a:t>기능</a:t>
            </a:r>
            <a:endParaRPr lang="en-US" altLang="ko-KR" spc="-25" smtClean="0">
              <a:cs typeface="Malgun Gothic"/>
            </a:endParaRPr>
          </a:p>
          <a:p>
            <a:pPr marL="812800" lvl="2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cs typeface="Malgun Gothic"/>
              </a:rPr>
              <a:t>전문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지식이 </a:t>
            </a:r>
            <a:r>
              <a:rPr lang="ko-KR" altLang="en-US" spc="-80" smtClean="0">
                <a:cs typeface="Malgun Gothic"/>
              </a:rPr>
              <a:t>부족하더라도</a:t>
            </a:r>
            <a:r>
              <a:rPr lang="ko-KR" altLang="en-US" spc="-5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여러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플랫폼 기능을 활용하면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비즈니스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로직에 </a:t>
            </a:r>
            <a:r>
              <a:rPr lang="en-US" altLang="ko-KR" spc="-8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더</a:t>
            </a:r>
            <a:r>
              <a:rPr lang="ko-KR" altLang="en-US" spc="-114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집중할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수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30" smtClean="0">
                <a:solidFill>
                  <a:srgbClr val="C00000"/>
                </a:solidFill>
                <a:cs typeface="Malgun Gothic"/>
              </a:rPr>
              <a:t>있음 </a:t>
            </a:r>
            <a:endParaRPr lang="en-US" altLang="ko-KR" spc="-30" smtClean="0">
              <a:solidFill>
                <a:srgbClr val="C00000"/>
              </a:solidFill>
              <a:cs typeface="Malgun Gothic"/>
            </a:endParaRPr>
          </a:p>
          <a:p>
            <a:pPr marL="1270000" lvl="3">
              <a:lnSpc>
                <a:spcPct val="150000"/>
              </a:lnSpc>
              <a:spcBef>
                <a:spcPts val="105"/>
              </a:spcBef>
            </a:pP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인터넷</a:t>
            </a:r>
            <a:r>
              <a:rPr lang="ko-KR" altLang="en-US" sz="1700" spc="-8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쇼핑몰을</a:t>
            </a:r>
            <a:r>
              <a:rPr lang="ko-KR" altLang="en-US" sz="1700" spc="-7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0" smtClean="0">
                <a:solidFill>
                  <a:srgbClr val="006600"/>
                </a:solidFill>
                <a:cs typeface="Malgun Gothic"/>
              </a:rPr>
              <a:t>구축하면서</a:t>
            </a:r>
            <a:r>
              <a:rPr lang="ko-KR" altLang="en-US" sz="1700" spc="-5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구매자에게</a:t>
            </a:r>
            <a:r>
              <a:rPr lang="ko-KR" altLang="en-US" sz="1700" spc="-6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맞춤형</a:t>
            </a:r>
            <a:r>
              <a:rPr lang="ko-KR" altLang="en-US" sz="1700" spc="-8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제품을</a:t>
            </a:r>
            <a:r>
              <a:rPr lang="ko-KR" altLang="en-US" sz="1700" spc="-8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85" smtClean="0">
                <a:solidFill>
                  <a:srgbClr val="006600"/>
                </a:solidFill>
                <a:cs typeface="Malgun Gothic"/>
              </a:rPr>
              <a:t>추천하는</a:t>
            </a:r>
            <a:r>
              <a:rPr lang="ko-KR" altLang="en-US" sz="1700" spc="-6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z="1700" spc="-25" smtClean="0">
                <a:solidFill>
                  <a:srgbClr val="006600"/>
                </a:solidFill>
                <a:cs typeface="Malgun Gothic"/>
              </a:rPr>
              <a:t>경우</a:t>
            </a:r>
            <a:endParaRPr lang="en-US" altLang="ko-KR" sz="1700" spc="-25" smtClean="0">
              <a:solidFill>
                <a:srgbClr val="006600"/>
              </a:solidFill>
              <a:cs typeface="Malgun Gothic"/>
            </a:endParaRPr>
          </a:p>
          <a:p>
            <a:pPr marL="1727200" lvl="4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cs typeface="Malgun Gothic"/>
              </a:rPr>
              <a:t>기존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40" smtClean="0">
                <a:cs typeface="Malgun Gothic"/>
              </a:rPr>
              <a:t>방식 </a:t>
            </a:r>
            <a:r>
              <a:rPr lang="en-US" altLang="ko-KR" spc="-40" smtClean="0">
                <a:cs typeface="Malgun Gothic"/>
              </a:rPr>
              <a:t>-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추천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알고리즘을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연구하고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구현해서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애플리케이션을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만드는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10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10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작업을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직접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해야만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했음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1727200" lvl="4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cs typeface="Malgun Gothic"/>
              </a:rPr>
              <a:t>클라우드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55" smtClean="0">
                <a:cs typeface="Malgun Gothic"/>
              </a:rPr>
              <a:t>컴퓨팅 </a:t>
            </a:r>
            <a:r>
              <a:rPr lang="en-US" altLang="ko-KR" spc="-55" smtClean="0">
                <a:cs typeface="Malgun Gothic"/>
              </a:rPr>
              <a:t>-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플랫폼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기능으로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제공하는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추천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알고리즘을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사용해</a:t>
            </a:r>
            <a:r>
              <a:rPr lang="ko-KR" altLang="en-US" spc="-10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10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10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자동으로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추천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아이템을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얻을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수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ko-KR" altLang="en-US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80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 spc="-25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pc="-85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5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7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성장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이유 </a:t>
            </a:r>
            <a:r>
              <a:rPr lang="en-US" altLang="ko-KR" spc="114" smtClean="0">
                <a:solidFill>
                  <a:srgbClr val="003D62"/>
                </a:solidFill>
                <a:cs typeface="Malgun Gothic"/>
              </a:rPr>
              <a:t>–</a:t>
            </a:r>
            <a:r>
              <a:rPr lang="ko-KR" altLang="en-US" spc="-135" smtClean="0">
                <a:solidFill>
                  <a:srgbClr val="003D62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chemeClr val="accent6">
                    <a:lumMod val="75000"/>
                  </a:schemeClr>
                </a:solidFill>
                <a:cs typeface="Malgun Gothic"/>
              </a:rPr>
              <a:t>탄력성</a:t>
            </a:r>
            <a:endParaRPr lang="en-US" altLang="ko-KR" spc="-25" smtClean="0">
              <a:solidFill>
                <a:schemeClr val="accent6">
                  <a:lumMod val="75000"/>
                </a:schemeClr>
              </a:solidFill>
              <a:cs typeface="Malgun Gothic"/>
            </a:endParaRPr>
          </a:p>
          <a:p>
            <a:pPr lvl="1"/>
            <a:r>
              <a:rPr lang="ko-KR" altLang="en-US" spc="-85" smtClean="0">
                <a:cs typeface="Malgun Gothic"/>
              </a:rPr>
              <a:t>사용자가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원하는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시간에 원하는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만큼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40" smtClean="0">
                <a:solidFill>
                  <a:srgbClr val="C00000"/>
                </a:solidFill>
                <a:cs typeface="Malgun Gothic"/>
              </a:rPr>
              <a:t>변경</a:t>
            </a:r>
            <a:r>
              <a:rPr lang="en-US" altLang="ko-KR" spc="-40" smtClean="0">
                <a:solidFill>
                  <a:srgbClr val="C00000"/>
                </a:solidFill>
                <a:cs typeface="Malgun Gothic"/>
              </a:rPr>
              <a:t>,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45" smtClean="0">
                <a:solidFill>
                  <a:srgbClr val="C00000"/>
                </a:solidFill>
                <a:cs typeface="Malgun Gothic"/>
              </a:rPr>
              <a:t>추가</a:t>
            </a:r>
            <a:r>
              <a:rPr lang="en-US" altLang="ko-KR" spc="-45" smtClean="0">
                <a:solidFill>
                  <a:srgbClr val="C00000"/>
                </a:solidFill>
                <a:cs typeface="Malgun Gothic"/>
              </a:rPr>
              <a:t>,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삭제할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수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있는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9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9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45" smtClean="0">
                <a:solidFill>
                  <a:srgbClr val="C00000"/>
                </a:solidFill>
                <a:cs typeface="Malgun Gothic"/>
              </a:rPr>
              <a:t>기능을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서비스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제공자가</a:t>
            </a:r>
            <a:r>
              <a:rPr lang="ko-KR" altLang="en-US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제공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lvl="2"/>
            <a:r>
              <a:rPr lang="ko-KR" altLang="en-US" spc="-80" smtClean="0">
                <a:cs typeface="Malgun Gothic"/>
              </a:rPr>
              <a:t>처음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설정한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자원을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중간에</a:t>
            </a:r>
            <a:r>
              <a:rPr lang="ko-KR" altLang="en-US" spc="-9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늘리거나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줄이는</a:t>
            </a:r>
            <a:r>
              <a:rPr lang="ko-KR" altLang="en-US" spc="-9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것을</a:t>
            </a:r>
            <a:r>
              <a:rPr lang="ko-KR" altLang="en-US" spc="-12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쉽고</a:t>
            </a:r>
            <a:r>
              <a:rPr lang="ko-KR" altLang="en-US" spc="-10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빠르게 </a:t>
            </a:r>
            <a:r>
              <a:rPr lang="ko-KR" altLang="en-US" spc="-80" smtClean="0">
                <a:cs typeface="Malgun Gothic"/>
              </a:rPr>
              <a:t>할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수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en-US" altLang="ko-KR" spc="-25" smtClean="0">
              <a:cs typeface="Malgun Gothic"/>
            </a:endParaRPr>
          </a:p>
          <a:p>
            <a:pPr lvl="3"/>
            <a:r>
              <a:rPr lang="ko-KR" altLang="en-US" spc="-85" smtClean="0">
                <a:cs typeface="Malgun Gothic"/>
              </a:rPr>
              <a:t>자동으로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늘리거나</a:t>
            </a:r>
            <a:r>
              <a:rPr lang="ko-KR" altLang="en-US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줄이는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기능을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제공</a:t>
            </a:r>
            <a:endParaRPr lang="en-US" altLang="ko-KR" spc="-25" smtClean="0">
              <a:cs typeface="Malgun Gothic"/>
            </a:endParaRPr>
          </a:p>
          <a:p>
            <a:pPr lvl="2"/>
            <a:r>
              <a:rPr lang="ko-KR" altLang="en-US" spc="-80" smtClean="0">
                <a:cs typeface="Malgun Gothic"/>
              </a:rPr>
              <a:t>웹서비스나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쇼핑몰에서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빈번하게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공지하던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새벽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중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정기점검이나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패치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en-US" altLang="ko-KR" spc="-95" smtClean="0">
                <a:cs typeface="Malgun Gothic"/>
              </a:rPr>
              <a:t/>
            </a:r>
            <a:br>
              <a:rPr lang="en-US" altLang="ko-KR" spc="-9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작업이 클라우드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</a:t>
            </a:r>
            <a:r>
              <a:rPr lang="ko-KR" altLang="en-US" spc="-50" smtClean="0">
                <a:cs typeface="Malgun Gothic"/>
              </a:rPr>
              <a:t>시</a:t>
            </a:r>
            <a:r>
              <a:rPr lang="ko-KR" altLang="en-US" spc="-85" smtClean="0">
                <a:cs typeface="Malgun Gothic"/>
              </a:rPr>
              <a:t>대에는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거의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사라짐</a:t>
            </a:r>
            <a:endParaRPr lang="en-US" altLang="ko-KR" spc="-25" smtClean="0">
              <a:cs typeface="Malgun Gothic"/>
            </a:endParaRPr>
          </a:p>
          <a:p>
            <a:pPr lvl="3"/>
            <a:r>
              <a:rPr lang="ko-KR" altLang="en-US" spc="-85" smtClean="0">
                <a:cs typeface="Malgun Gothic"/>
              </a:rPr>
              <a:t>인터넷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쇼핑몰에서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갑자기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한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제품이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인기를 </a:t>
            </a:r>
            <a:r>
              <a:rPr lang="ko-KR" altLang="en-US" spc="-80" smtClean="0">
                <a:cs typeface="Malgun Gothic"/>
              </a:rPr>
              <a:t>끌며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트래픽이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몰려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 과부하가</a:t>
            </a:r>
            <a:r>
              <a:rPr lang="ko-KR" altLang="en-US" spc="-9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걸릴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경우</a:t>
            </a:r>
            <a:endParaRPr lang="en-US" altLang="ko-KR" spc="-25" smtClean="0">
              <a:cs typeface="Malgun Gothic"/>
            </a:endParaRPr>
          </a:p>
          <a:p>
            <a:pPr lvl="4"/>
            <a:r>
              <a:rPr lang="ko-KR" altLang="en-US" spc="-80" smtClean="0">
                <a:cs typeface="Malgun Gothic"/>
              </a:rPr>
              <a:t>기존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40" smtClean="0">
                <a:cs typeface="Malgun Gothic"/>
              </a:rPr>
              <a:t>방식 </a:t>
            </a:r>
            <a:r>
              <a:rPr lang="en-US" altLang="ko-KR" spc="-40" smtClean="0">
                <a:cs typeface="Malgun Gothic"/>
              </a:rPr>
              <a:t>-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수작업으로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인프라를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변경하는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동안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고객은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쇼핑몰을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en-US" altLang="ko-KR" spc="-100" smtClean="0">
                <a:cs typeface="Malgun Gothic"/>
              </a:rPr>
              <a:t/>
            </a:r>
            <a:br>
              <a:rPr lang="en-US" altLang="ko-KR" spc="-100" smtClean="0">
                <a:cs typeface="Malgun Gothic"/>
              </a:rPr>
            </a:br>
            <a:r>
              <a:rPr lang="ko-KR" altLang="en-US" spc="-80" smtClean="0">
                <a:cs typeface="Malgun Gothic"/>
              </a:rPr>
              <a:t>이용할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수</a:t>
            </a:r>
            <a:r>
              <a:rPr lang="ko-KR" altLang="en-US" spc="-12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없음</a:t>
            </a:r>
            <a:endParaRPr lang="en-US" altLang="ko-KR" spc="-25" smtClean="0">
              <a:cs typeface="Malgun Gothic"/>
            </a:endParaRPr>
          </a:p>
          <a:p>
            <a:pPr lvl="4"/>
            <a:r>
              <a:rPr lang="ko-KR" altLang="en-US" spc="-80" smtClean="0">
                <a:cs typeface="Malgun Gothic"/>
              </a:rPr>
              <a:t>클라우드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70" smtClean="0">
                <a:cs typeface="Malgun Gothic"/>
              </a:rPr>
              <a:t>컴퓨팅 </a:t>
            </a:r>
            <a:r>
              <a:rPr lang="en-US" altLang="ko-KR" spc="-70" smtClean="0">
                <a:cs typeface="Malgun Gothic"/>
              </a:rPr>
              <a:t>- </a:t>
            </a:r>
            <a:r>
              <a:rPr lang="ko-KR" altLang="en-US" spc="-70" smtClean="0">
                <a:cs typeface="Malgun Gothic"/>
              </a:rPr>
              <a:t>곧바로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자동으로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증가시켜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고객이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불편을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en-US" altLang="ko-KR" spc="-100" smtClean="0">
                <a:cs typeface="Malgun Gothic"/>
              </a:rPr>
              <a:t/>
            </a:r>
            <a:br>
              <a:rPr lang="en-US" altLang="ko-KR" spc="-100" smtClean="0">
                <a:cs typeface="Malgun Gothic"/>
              </a:rPr>
            </a:br>
            <a:r>
              <a:rPr lang="ko-KR" altLang="en-US" spc="-80" smtClean="0">
                <a:cs typeface="Malgun Gothic"/>
              </a:rPr>
              <a:t>겪지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않도록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조치할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수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ko-KR" altLang="en-US" smtClean="0"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 spc="-25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ko-KR" altLang="en-US" spc="-85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5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7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성장 이유</a:t>
            </a:r>
            <a:r>
              <a:rPr lang="ko-KR" altLang="en-US" spc="-145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114" smtClean="0">
                <a:solidFill>
                  <a:srgbClr val="003D62"/>
                </a:solidFill>
                <a:cs typeface="Malgun Gothic"/>
              </a:rPr>
              <a:t>-</a:t>
            </a:r>
            <a:r>
              <a:rPr lang="ko-KR" altLang="en-US" spc="-135" smtClean="0">
                <a:solidFill>
                  <a:srgbClr val="003D62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chemeClr val="accent6">
                    <a:lumMod val="75000"/>
                  </a:schemeClr>
                </a:solidFill>
                <a:cs typeface="Malgun Gothic"/>
              </a:rPr>
              <a:t>비용</a:t>
            </a:r>
            <a:r>
              <a:rPr lang="ko-KR" altLang="en-US" spc="-145">
                <a:solidFill>
                  <a:schemeClr val="accent6">
                    <a:lumMod val="75000"/>
                  </a:schemeClr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chemeClr val="accent6">
                    <a:lumMod val="75000"/>
                  </a:schemeClr>
                </a:solidFill>
                <a:cs typeface="Malgun Gothic"/>
              </a:rPr>
              <a:t>절감</a:t>
            </a:r>
            <a:endParaRPr lang="en-US" altLang="ko-KR" spc="-25" smtClean="0">
              <a:solidFill>
                <a:schemeClr val="accent6">
                  <a:lumMod val="75000"/>
                </a:schemeClr>
              </a:solidFill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전통적인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환경을 </a:t>
            </a:r>
            <a:r>
              <a:rPr lang="ko-KR" altLang="en-US" spc="-80" smtClean="0">
                <a:cs typeface="Malgun Gothic"/>
              </a:rPr>
              <a:t>직접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구축하기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위해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자원을 </a:t>
            </a:r>
            <a:r>
              <a:rPr lang="ko-KR" altLang="en-US" spc="-80" smtClean="0">
                <a:cs typeface="Malgun Gothic"/>
              </a:rPr>
              <a:t>개별적으로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en-US" altLang="ko-KR" spc="-60" smtClean="0">
                <a:cs typeface="Malgun Gothic"/>
              </a:rPr>
              <a:t/>
            </a:r>
            <a:br>
              <a:rPr lang="en-US" altLang="ko-KR" spc="-60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구매할 </a:t>
            </a:r>
            <a:r>
              <a:rPr lang="ko-KR" altLang="en-US" spc="-80" smtClean="0">
                <a:cs typeface="Malgun Gothic"/>
              </a:rPr>
              <a:t>때는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가장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50" smtClean="0">
                <a:solidFill>
                  <a:srgbClr val="C00000"/>
                </a:solidFill>
                <a:cs typeface="Malgun Gothic"/>
              </a:rPr>
              <a:t>많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이</a:t>
            </a:r>
            <a:r>
              <a:rPr lang="ko-KR" altLang="en-US" spc="-114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사용하는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최대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용량에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맞춤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컴퓨팅으로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쇼핑몰을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구축한다면</a:t>
            </a:r>
            <a:r>
              <a:rPr lang="ko-KR" altLang="en-US" spc="-5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초기에는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필요한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7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7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최소로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구축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1270635" lvl="3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사용자가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많아지거나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구매가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늘어나면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실시간으로</a:t>
            </a:r>
            <a:r>
              <a:rPr lang="ko-KR" altLang="en-US" spc="-5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필요한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만큼</a:t>
            </a:r>
            <a:r>
              <a:rPr lang="ko-KR" altLang="en-US" spc="-9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늘렸다가</a:t>
            </a:r>
            <a:r>
              <a:rPr lang="ko-KR" altLang="en-US" spc="-7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en-US" altLang="ko-KR" spc="-70" smtClean="0">
                <a:solidFill>
                  <a:srgbClr val="006600"/>
                </a:solidFill>
                <a:cs typeface="Malgun Gothic"/>
              </a:rPr>
              <a:t/>
            </a:r>
            <a:br>
              <a:rPr lang="en-US" altLang="ko-KR" spc="-70" smtClean="0">
                <a:solidFill>
                  <a:srgbClr val="0066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다시</a:t>
            </a:r>
            <a:r>
              <a:rPr lang="ko-KR" altLang="en-US" spc="-9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원래대로</a:t>
            </a:r>
            <a:r>
              <a:rPr lang="ko-KR" altLang="en-US" spc="-7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6600"/>
                </a:solidFill>
                <a:cs typeface="Malgun Gothic"/>
              </a:rPr>
              <a:t>줄일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수</a:t>
            </a:r>
            <a:r>
              <a:rPr lang="ko-KR" altLang="en-US" spc="-13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35" smtClean="0">
                <a:solidFill>
                  <a:srgbClr val="006600"/>
                </a:solidFill>
                <a:cs typeface="Malgun Gothic"/>
              </a:rPr>
              <a:t>있음</a:t>
            </a:r>
            <a:endParaRPr lang="en-US" altLang="ko-KR" spc="-35" smtClean="0">
              <a:solidFill>
                <a:srgbClr val="006600"/>
              </a:solidFill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초기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구축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때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꾸준히 이용할 </a:t>
            </a:r>
            <a:r>
              <a:rPr lang="ko-KR" altLang="en-US" spc="-80" smtClean="0">
                <a:cs typeface="Malgun Gothic"/>
              </a:rPr>
              <a:t>것이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확실한 자원에 대해서는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사업자가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en-US" altLang="ko-KR" spc="-75" smtClean="0">
                <a:cs typeface="Malgun Gothic"/>
              </a:rPr>
              <a:t/>
            </a:r>
            <a:br>
              <a:rPr lang="en-US" altLang="ko-KR" spc="-7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할인을 </a:t>
            </a:r>
            <a:r>
              <a:rPr lang="ko-KR" altLang="en-US" spc="-55" smtClean="0">
                <a:cs typeface="Malgun Gothic"/>
              </a:rPr>
              <a:t>제공하</a:t>
            </a:r>
            <a:r>
              <a:rPr lang="ko-KR" altLang="en-US" spc="-80" smtClean="0">
                <a:cs typeface="Malgun Gothic"/>
              </a:rPr>
              <a:t>기도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하므로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비용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절감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효과를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극대화할</a:t>
            </a:r>
            <a:r>
              <a:rPr lang="ko-KR" altLang="en-US" spc="-80" smtClean="0">
                <a:cs typeface="Malgun Gothic"/>
              </a:rPr>
              <a:t> 수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ko-KR" altLang="en-US" smtClean="0">
              <a:cs typeface="Malgun Gothic"/>
            </a:endParaRPr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4881653"/>
            <a:ext cx="230425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881654"/>
            <a:ext cx="2376264" cy="155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881655"/>
            <a:ext cx="2232248" cy="155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학습</a:t>
            </a:r>
            <a:r>
              <a:rPr lang="ko-KR" altLang="en-US" spc="-455" smtClean="0"/>
              <a:t> </a:t>
            </a:r>
            <a:r>
              <a:rPr lang="ko-KR" altLang="en-US" spc="-25" smtClean="0"/>
              <a:t>목표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965" indent="-342265">
              <a:spcBef>
                <a:spcPts val="105"/>
              </a:spcBef>
              <a:buAutoNum type="arabicPeriod"/>
              <a:tabLst>
                <a:tab pos="354965" algn="l"/>
              </a:tabLst>
            </a:pPr>
            <a:r>
              <a:rPr lang="ko-KR" altLang="en-US" spc="-85">
                <a:cs typeface="Malgun Gothic"/>
              </a:rPr>
              <a:t>클라우드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 개념에 </a:t>
            </a:r>
            <a:r>
              <a:rPr lang="ko-KR" altLang="en-US" spc="-85">
                <a:cs typeface="Malgun Gothic"/>
              </a:rPr>
              <a:t>대하여 설명할 수 있다</a:t>
            </a:r>
            <a:r>
              <a:rPr lang="en-US" altLang="ko-KR" spc="-85">
                <a:cs typeface="Malgun Gothic"/>
              </a:rPr>
              <a:t>.</a:t>
            </a:r>
          </a:p>
          <a:p>
            <a:pPr marL="354965" indent="-342265">
              <a:spcBef>
                <a:spcPts val="105"/>
              </a:spcBef>
              <a:buAutoNum type="arabicPeriod"/>
              <a:tabLst>
                <a:tab pos="354965" algn="l"/>
              </a:tabLst>
            </a:pPr>
            <a:r>
              <a:rPr lang="ko-KR" altLang="en-US" spc="-85">
                <a:cs typeface="Malgun Gothic"/>
              </a:rPr>
              <a:t>클라우드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 기술에 </a:t>
            </a:r>
            <a:r>
              <a:rPr lang="ko-KR" altLang="en-US" spc="-85">
                <a:cs typeface="Malgun Gothic"/>
              </a:rPr>
              <a:t>대하여 설명할 수 있다</a:t>
            </a:r>
            <a:r>
              <a:rPr lang="en-US" altLang="ko-KR" spc="-85">
                <a:cs typeface="Malgun Gothic"/>
              </a:rPr>
              <a:t>.</a:t>
            </a:r>
          </a:p>
          <a:p>
            <a:pPr marL="354965" indent="-342265">
              <a:spcBef>
                <a:spcPts val="105"/>
              </a:spcBef>
              <a:buAutoNum type="arabicPeriod"/>
              <a:tabLst>
                <a:tab pos="354965" algn="l"/>
              </a:tabLst>
            </a:pPr>
            <a:r>
              <a:rPr lang="ko-KR" altLang="en-US" spc="-85">
                <a:cs typeface="Malgun Gothic"/>
              </a:rPr>
              <a:t>클라우드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 서비스에 </a:t>
            </a:r>
            <a:r>
              <a:rPr lang="ko-KR" altLang="en-US" spc="-85">
                <a:cs typeface="Malgun Gothic"/>
              </a:rPr>
              <a:t>대하여 설명할 수 있다</a:t>
            </a:r>
            <a:r>
              <a:rPr lang="en-US" altLang="ko-KR" spc="-85">
                <a:cs typeface="Malgun Gothic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53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ko-KR" altLang="en-US" spc="-85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5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7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cs typeface="Malgun Gothic"/>
              </a:rPr>
              <a:t>성장</a:t>
            </a:r>
            <a:r>
              <a:rPr lang="ko-KR" altLang="en-US" spc="-14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114">
                <a:solidFill>
                  <a:srgbClr val="003D62"/>
                </a:solidFill>
                <a:cs typeface="Malgun Gothic"/>
              </a:rPr>
              <a:t>-</a:t>
            </a:r>
            <a:r>
              <a:rPr lang="ko-KR" altLang="en-US" spc="-135">
                <a:solidFill>
                  <a:srgbClr val="003D62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chemeClr val="accent6">
                    <a:lumMod val="75000"/>
                  </a:schemeClr>
                </a:solidFill>
                <a:cs typeface="Malgun Gothic"/>
              </a:rPr>
              <a:t>글로벌</a:t>
            </a:r>
            <a:r>
              <a:rPr lang="ko-KR" altLang="en-US" spc="-150">
                <a:solidFill>
                  <a:schemeClr val="accent6">
                    <a:lumMod val="75000"/>
                  </a:schemeClr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chemeClr val="accent6">
                    <a:lumMod val="75000"/>
                  </a:schemeClr>
                </a:solidFill>
                <a:cs typeface="Malgun Gothic"/>
              </a:rPr>
              <a:t>배포</a:t>
            </a:r>
            <a:endParaRPr lang="en-US" altLang="ko-KR" spc="-25" smtClean="0">
              <a:solidFill>
                <a:schemeClr val="accent6">
                  <a:lumMod val="75000"/>
                </a:schemeClr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자원을 요청할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때는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어느</a:t>
            </a:r>
            <a:r>
              <a:rPr lang="ko-KR" altLang="en-US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지역에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배포할 것인지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선택할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수</a:t>
            </a:r>
            <a:r>
              <a:rPr lang="ko-KR" altLang="en-US" spc="-11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11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11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있음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글로벌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동영상 스트리밍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서비스를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하고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있는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넷플릭스의</a:t>
            </a:r>
            <a:r>
              <a:rPr lang="ko-KR" altLang="en-US" spc="-6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경우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en-US" altLang="ko-KR" spc="-75" smtClean="0">
                <a:cs typeface="Malgun Gothic"/>
              </a:rPr>
              <a:t/>
            </a:r>
            <a:br>
              <a:rPr lang="en-US" altLang="ko-KR" spc="-7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컴퓨팅을 가장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잘 </a:t>
            </a:r>
            <a:r>
              <a:rPr lang="ko-KR" altLang="en-US" spc="-85" smtClean="0">
                <a:cs typeface="Malgun Gothic"/>
              </a:rPr>
              <a:t>사용하는 </a:t>
            </a:r>
            <a:r>
              <a:rPr lang="ko-KR" altLang="en-US" spc="-80" smtClean="0">
                <a:cs typeface="Malgun Gothic"/>
              </a:rPr>
              <a:t>기업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중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하나</a:t>
            </a:r>
            <a:endParaRPr lang="en-US" altLang="ko-KR" spc="-25" smtClean="0">
              <a:cs typeface="Malgun Gothic"/>
            </a:endParaRPr>
          </a:p>
          <a:p>
            <a:pPr lvl="2"/>
            <a:r>
              <a:rPr lang="ko-KR" altLang="en-US"/>
              <a:t>한국 넷플릭스 서버는 특정 한 곳에만 있는 것이 아니라</a:t>
            </a:r>
            <a:r>
              <a:rPr lang="en-US" altLang="ko-KR"/>
              <a:t>, </a:t>
            </a:r>
            <a:r>
              <a:rPr lang="ko-KR" altLang="en-US"/>
              <a:t>한국 내 주요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인터넷 </a:t>
            </a:r>
            <a:r>
              <a:rPr lang="ko-KR" altLang="en-US"/>
              <a:t>서비스 제공업체</a:t>
            </a:r>
            <a:r>
              <a:rPr lang="en-US" altLang="ko-KR"/>
              <a:t>(ISP)</a:t>
            </a:r>
            <a:r>
              <a:rPr lang="ko-KR" altLang="en-US"/>
              <a:t>의 데이터센터에 분산되어 설치되어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이는 </a:t>
            </a:r>
            <a:r>
              <a:rPr lang="ko-KR" altLang="en-US"/>
              <a:t>사용자가 넷플릭스 콘텐츠를 시청할 때 데이터가 먼 거리를 이동하지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않고</a:t>
            </a:r>
            <a:r>
              <a:rPr lang="en-US" altLang="ko-KR"/>
              <a:t>, </a:t>
            </a:r>
            <a:r>
              <a:rPr lang="ko-KR" altLang="en-US"/>
              <a:t>가까운 서버에서 직접 전송되도록 하여 로딩 시간을 줄이고 고품질 스트리밍을 가능하게 </a:t>
            </a:r>
            <a:r>
              <a:rPr lang="ko-KR" altLang="en-US" smtClean="0"/>
              <a:t>함</a:t>
            </a:r>
            <a:endParaRPr lang="en-US" altLang="ko-KR"/>
          </a:p>
          <a:p>
            <a:pPr lvl="3"/>
            <a:r>
              <a:rPr lang="ko-KR" altLang="en-US" smtClean="0"/>
              <a:t>한국의 </a:t>
            </a:r>
            <a:r>
              <a:rPr lang="ko-KR" altLang="en-US"/>
              <a:t>사용자들은 </a:t>
            </a:r>
            <a:r>
              <a:rPr lang="en-US" altLang="ko-KR"/>
              <a:t>SK</a:t>
            </a:r>
            <a:r>
              <a:rPr lang="ko-KR" altLang="en-US"/>
              <a:t>브로드밴드</a:t>
            </a:r>
            <a:r>
              <a:rPr lang="en-US" altLang="ko-KR"/>
              <a:t>, KT, LG</a:t>
            </a:r>
            <a:r>
              <a:rPr lang="ko-KR" altLang="en-US"/>
              <a:t>유플러스 등 자신이 이용하는 </a:t>
            </a:r>
            <a:r>
              <a:rPr lang="en-US" altLang="ko-KR"/>
              <a:t>ISP</a:t>
            </a:r>
            <a:r>
              <a:rPr lang="ko-KR" altLang="en-US"/>
              <a:t>의 네트워크 내에 설치된 넷플릭스 </a:t>
            </a:r>
            <a:r>
              <a:rPr lang="en-US" altLang="ko-KR"/>
              <a:t>Open Connect </a:t>
            </a:r>
            <a:r>
              <a:rPr lang="ko-KR" altLang="en-US"/>
              <a:t>서버를 통해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콘텐츠를 제공받음</a:t>
            </a:r>
            <a:endParaRPr lang="ko-KR" altLang="en-US" smtClean="0"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23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pc="-25" smtClean="0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ko-KR" altLang="en-US" sz="2000" spc="-85" smtClean="0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z="2000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z="2000" spc="-80" smtClean="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z="2000" spc="-16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z="2000" spc="-25" smtClean="0">
                <a:solidFill>
                  <a:srgbClr val="0000CC"/>
                </a:solidFill>
                <a:cs typeface="Malgun Gothic"/>
              </a:rPr>
              <a:t>장단점</a:t>
            </a:r>
            <a:endParaRPr lang="en-US" altLang="ko-KR" sz="2000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25" smtClean="0">
                <a:cs typeface="Malgun Gothic"/>
              </a:rPr>
              <a:t>장점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컴퓨팅을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도입하면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사용자 컴퓨팅 자원의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60" smtClean="0">
                <a:solidFill>
                  <a:srgbClr val="C00000"/>
                </a:solidFill>
                <a:cs typeface="Malgun Gothic"/>
              </a:rPr>
              <a:t>유지보수</a:t>
            </a:r>
            <a:r>
              <a:rPr lang="en-US" altLang="ko-KR" spc="-60" smtClean="0">
                <a:solidFill>
                  <a:srgbClr val="C00000"/>
                </a:solidFill>
                <a:cs typeface="Malgun Gothic"/>
              </a:rPr>
              <a:t>,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40" smtClean="0">
                <a:solidFill>
                  <a:srgbClr val="C00000"/>
                </a:solidFill>
                <a:cs typeface="Malgun Gothic"/>
              </a:rPr>
              <a:t>확장</a:t>
            </a:r>
            <a:r>
              <a:rPr lang="en-US" altLang="ko-KR" spc="-40" smtClean="0">
                <a:solidFill>
                  <a:srgbClr val="C00000"/>
                </a:solidFill>
                <a:cs typeface="Malgun Gothic"/>
              </a:rPr>
              <a:t>,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관리의 부담을 </a:t>
            </a:r>
            <a:r>
              <a:rPr lang="en-US" altLang="ko-KR" spc="-8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줄일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수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en-US" altLang="ko-KR" spc="-25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25" smtClean="0">
                <a:cs typeface="Malgun Gothic"/>
              </a:rPr>
              <a:t>단점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자원은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인터넷에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연결되어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있기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때문에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해킹으로</a:t>
            </a:r>
            <a:r>
              <a:rPr lang="ko-KR" altLang="en-US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사용자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8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개인정보가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유출</a:t>
            </a:r>
            <a:r>
              <a:rPr lang="ko-KR" altLang="en-US" spc="-85" smtClean="0">
                <a:cs typeface="Malgun Gothic"/>
              </a:rPr>
              <a:t>될</a:t>
            </a:r>
            <a:r>
              <a:rPr lang="ko-KR" altLang="en-US" spc="-80" smtClean="0">
                <a:cs typeface="Malgun Gothic"/>
              </a:rPr>
              <a:t> 수도 </a:t>
            </a:r>
            <a:r>
              <a:rPr lang="ko-KR" altLang="en-US" spc="-25" smtClean="0">
                <a:cs typeface="Malgun Gothic"/>
              </a:rPr>
              <a:t>있음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사용자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데이터가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물리적으로</a:t>
            </a:r>
            <a:r>
              <a:rPr lang="ko-KR" altLang="en-US" spc="-6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어디에 위치해 있는지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특정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짓기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어려움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특징은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개인정보는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반드시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자국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내에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위치한 서버에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8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cs typeface="Malgun Gothic"/>
              </a:rPr>
              <a:t>보관해야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한다는</a:t>
            </a:r>
            <a:r>
              <a:rPr lang="ko-KR" altLang="en-US" spc="-80" smtClean="0">
                <a:cs typeface="Malgun Gothic"/>
              </a:rPr>
              <a:t> 법과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충돌</a:t>
            </a:r>
            <a:endParaRPr lang="ko-KR" altLang="en-US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18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pc="-25" smtClean="0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클라우드</a:t>
            </a:r>
            <a:r>
              <a:rPr lang="ko-KR" altLang="en-US" spc="-15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컴퓨팅의</a:t>
            </a:r>
            <a:r>
              <a:rPr lang="ko-KR" altLang="en-US" spc="-17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이용</a:t>
            </a:r>
            <a:r>
              <a:rPr lang="ko-KR" altLang="en-US" spc="-14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방식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가장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큰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차이는 컴퓨팅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자원을 소유하는</a:t>
            </a:r>
            <a:r>
              <a:rPr lang="ko-KR" altLang="en-US" spc="-80" smtClean="0">
                <a:cs typeface="Malgun Gothic"/>
              </a:rPr>
              <a:t> 게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아니라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공유</a:t>
            </a:r>
            <a:r>
              <a:rPr lang="ko-KR" altLang="en-US" spc="-80" smtClean="0">
                <a:cs typeface="Malgun Gothic"/>
              </a:rPr>
              <a:t>한다는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점</a:t>
            </a:r>
            <a:endParaRPr lang="en-US" altLang="ko-KR" spc="-50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전통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방식의 </a:t>
            </a:r>
            <a:r>
              <a:rPr lang="ko-KR" altLang="en-US" spc="-45" smtClean="0">
                <a:cs typeface="Malgun Gothic"/>
              </a:rPr>
              <a:t>컴퓨팅 </a:t>
            </a:r>
            <a:r>
              <a:rPr lang="en-US" altLang="ko-KR" spc="-45" smtClean="0">
                <a:cs typeface="Malgun Gothic"/>
              </a:rPr>
              <a:t>-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자원을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구매해서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소유하는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개념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컴퓨팅 </a:t>
            </a:r>
            <a:r>
              <a:rPr lang="en-US" altLang="ko-KR" spc="-50" smtClean="0">
                <a:cs typeface="Malgun Gothic"/>
              </a:rPr>
              <a:t>-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내가</a:t>
            </a:r>
            <a:r>
              <a:rPr lang="ko-KR" altLang="en-US" spc="-85" smtClean="0">
                <a:cs typeface="Malgun Gothic"/>
              </a:rPr>
              <a:t> 원하는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자원을 </a:t>
            </a:r>
            <a:r>
              <a:rPr lang="ko-KR" altLang="en-US" spc="-80" smtClean="0">
                <a:cs typeface="Malgun Gothic"/>
              </a:rPr>
              <a:t>일정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기간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동안</a:t>
            </a:r>
            <a:r>
              <a:rPr lang="ko-KR" altLang="en-US" spc="-85" smtClean="0">
                <a:cs typeface="Malgun Gothic"/>
              </a:rPr>
              <a:t> 이용하고 이용한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만</a:t>
            </a:r>
            <a:r>
              <a:rPr lang="ko-KR" altLang="en-US" spc="-80" smtClean="0">
                <a:cs typeface="Malgun Gothic"/>
              </a:rPr>
              <a:t>큼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en-US" altLang="ko-KR" spc="-110" smtClean="0">
                <a:cs typeface="Malgun Gothic"/>
              </a:rPr>
              <a:t/>
            </a:r>
            <a:br>
              <a:rPr lang="en-US" altLang="ko-KR" spc="-110" smtClean="0"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서비스 이용료를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지불하는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방식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사용자는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자원의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배치와 할당을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신경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쓰지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않고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빌린</a:t>
            </a:r>
            <a:r>
              <a:rPr lang="ko-KR" altLang="en-US" spc="-10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컴퓨팅 </a:t>
            </a:r>
            <a:r>
              <a:rPr lang="en-US" altLang="ko-KR" spc="-85" smtClean="0">
                <a:solidFill>
                  <a:srgbClr val="006600"/>
                </a:solidFill>
                <a:cs typeface="Malgun Gothic"/>
              </a:rPr>
              <a:t/>
            </a:r>
            <a:br>
              <a:rPr lang="en-US" altLang="ko-KR" spc="-85" smtClean="0">
                <a:solidFill>
                  <a:srgbClr val="006600"/>
                </a:solidFill>
                <a:cs typeface="Malgun Gothic"/>
              </a:rPr>
            </a:br>
            <a:r>
              <a:rPr lang="ko-KR" altLang="en-US" spc="-65" smtClean="0">
                <a:solidFill>
                  <a:srgbClr val="006600"/>
                </a:solidFill>
                <a:cs typeface="Malgun Gothic"/>
              </a:rPr>
              <a:t>자원을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통해</a:t>
            </a:r>
            <a:r>
              <a:rPr lang="ko-KR" altLang="en-US" spc="-10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실제</a:t>
            </a:r>
            <a:r>
              <a:rPr lang="ko-KR" altLang="en-US" spc="-10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수행하려는</a:t>
            </a:r>
            <a:r>
              <a:rPr lang="ko-KR" altLang="en-US" spc="-6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작업에</a:t>
            </a:r>
            <a:r>
              <a:rPr lang="ko-KR" altLang="en-US" spc="-9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35" smtClean="0">
                <a:solidFill>
                  <a:srgbClr val="006600"/>
                </a:solidFill>
                <a:cs typeface="Malgun Gothic"/>
              </a:rPr>
              <a:t>집중</a:t>
            </a:r>
            <a:endParaRPr lang="ko-KR" altLang="en-US" smtClean="0">
              <a:solidFill>
                <a:srgbClr val="006600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b="0" smtClean="0">
              <a:latin typeface="HY견고딕" panose="02030600000101010101" pitchFamily="18" charset="-127"/>
              <a:ea typeface="HY견고딕" panose="02030600000101010101" pitchFamily="18" charset="-127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27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pc="-85">
                <a:solidFill>
                  <a:srgbClr val="0000CC"/>
                </a:solidFill>
                <a:latin typeface="Malgun Gothic"/>
                <a:cs typeface="Malgun Gothic"/>
              </a:rPr>
              <a:t>클라우드</a:t>
            </a:r>
            <a:r>
              <a:rPr lang="ko-KR" altLang="en-US" spc="-165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latin typeface="Malgun Gothic"/>
                <a:cs typeface="Malgun Gothic"/>
              </a:rPr>
              <a:t>컴퓨팅과</a:t>
            </a:r>
            <a:r>
              <a:rPr lang="ko-KR" altLang="en-US" spc="-17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latin typeface="Malgun Gothic"/>
                <a:cs typeface="Malgun Gothic"/>
              </a:rPr>
              <a:t>다른</a:t>
            </a:r>
            <a:r>
              <a:rPr lang="ko-KR" altLang="en-US" spc="-145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>
                <a:solidFill>
                  <a:srgbClr val="0000CC"/>
                </a:solidFill>
                <a:latin typeface="Malgun Gothic"/>
                <a:cs typeface="Malgun Gothic"/>
              </a:rPr>
              <a:t>컴퓨팅의</a:t>
            </a:r>
            <a:r>
              <a:rPr lang="ko-KR" altLang="en-US" spc="-17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>
                <a:solidFill>
                  <a:srgbClr val="0000CC"/>
                </a:solidFill>
                <a:latin typeface="Malgun Gothic"/>
                <a:cs typeface="Malgun Gothic"/>
              </a:rPr>
              <a:t>비교</a:t>
            </a:r>
            <a:endParaRPr lang="ko-KR" altLang="en-US">
              <a:solidFill>
                <a:srgbClr val="0000CC"/>
              </a:solidFill>
              <a:latin typeface="Malgun Gothic"/>
              <a:cs typeface="Malgun Gothic"/>
            </a:endParaRPr>
          </a:p>
          <a:p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14530"/>
              </p:ext>
            </p:extLst>
          </p:nvPr>
        </p:nvGraphicFramePr>
        <p:xfrm>
          <a:off x="899593" y="2060848"/>
          <a:ext cx="8064896" cy="3528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971"/>
                <a:gridCol w="3143943"/>
                <a:gridCol w="3348982"/>
              </a:tblGrid>
              <a:tr h="5976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구분</a:t>
                      </a:r>
                      <a:endParaRPr lang="ko-KR" altLang="en-US" sz="14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유사점</a:t>
                      </a:r>
                      <a:endParaRPr lang="ko-KR" altLang="en-US" sz="14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차이점</a:t>
                      </a:r>
                      <a:endParaRPr lang="ko-KR" altLang="en-US" sz="14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</a:tr>
              <a:tr h="6876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Grid Computing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분산 컴퓨팅 구조를 사용하고</a:t>
                      </a:r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, 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가상화된 컴퓨팅 자원을 제공한다는 점에서 유사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Grid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는 인터넷 상의 모든 자원을 사용하지만 </a:t>
                      </a:r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/>
                      </a:r>
                      <a:b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</a:b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클라우드는 사유 클러스터 사용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</a:tr>
              <a:tr h="5976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Utility Computing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과금 방식 동일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기술적인 문제 연관 없음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</a:tr>
              <a:tr h="957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Server Based Computing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데이터 및 응용을 아웃소싱 형태로 운용한다는 측면에서 동일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SBC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는 클라이언트에서 입출력만 처리</a:t>
                      </a:r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, </a:t>
                      </a:r>
                      <a:b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</a:b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클라우드는 데이터 자체를 제공할 경우 클라이언트 자원 활용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</a:tr>
              <a:tr h="6876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Network Computing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SBC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와 같은 점이 동일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NC -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 항상 이용자의 컴퓨팅 자원 사용</a:t>
                      </a:r>
                      <a:endParaRPr lang="en-US" altLang="ko-KR" sz="1100" b="1" smtClean="0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클라우드 컴퓨팅 </a:t>
                      </a:r>
                      <a:r>
                        <a:rPr lang="en-US" altLang="ko-KR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-</a:t>
                      </a:r>
                      <a:r>
                        <a:rPr lang="ko-KR" altLang="en-US" sz="1100" b="1" smtClean="0">
                          <a:latin typeface="HY그래픽" panose="02030600000101010101" pitchFamily="18" charset="-127"/>
                          <a:ea typeface="HY그래픽" panose="02030600000101010101" pitchFamily="18" charset="-127"/>
                        </a:rPr>
                        <a:t> 서버가 컴퓨팅 능력 제공</a:t>
                      </a:r>
                      <a:endParaRPr lang="ko-KR" altLang="en-US" sz="1100" b="1">
                        <a:latin typeface="HY그래픽" panose="02030600000101010101" pitchFamily="18" charset="-127"/>
                        <a:ea typeface="HY그래픽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4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solidFill>
                  <a:srgbClr val="0000CC"/>
                </a:solidFill>
                <a:cs typeface="Malgun Gothic"/>
              </a:rPr>
              <a:t>분산</a:t>
            </a:r>
            <a:r>
              <a:rPr lang="ko-KR" altLang="en-US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컴퓨팅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lnSpc>
                <a:spcPct val="150000"/>
              </a:lnSpc>
              <a:spcBef>
                <a:spcPts val="105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컴퓨팅 </a:t>
            </a:r>
            <a:r>
              <a:rPr lang="ko-KR" altLang="en-US" spc="-80">
                <a:cs typeface="Malgun Gothic"/>
              </a:rPr>
              <a:t>하드웨어를</a:t>
            </a:r>
            <a:r>
              <a:rPr lang="ko-KR" altLang="en-US" spc="-6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구성함에</a:t>
            </a:r>
            <a:r>
              <a:rPr lang="ko-KR" altLang="en-US" spc="-7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있어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인트라넷</a:t>
            </a:r>
            <a:r>
              <a:rPr lang="ko-KR" altLang="en-US" spc="-7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또는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65">
                <a:cs typeface="Malgun Gothic"/>
              </a:rPr>
              <a:t>인터넷으로 </a:t>
            </a:r>
            <a:r>
              <a:rPr lang="ko-KR" altLang="en-US" spc="-85">
                <a:cs typeface="Malgun Gothic"/>
              </a:rPr>
              <a:t>연결된 </a:t>
            </a:r>
            <a:r>
              <a:rPr lang="en-US" altLang="ko-KR" spc="-85" smtClean="0">
                <a:cs typeface="Malgun Gothic"/>
              </a:rPr>
              <a:t/>
            </a:r>
            <a:br>
              <a:rPr lang="en-US" altLang="ko-KR" spc="-85" smtClean="0"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다수의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컴퓨팅 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7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하나로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C00000"/>
                </a:solidFill>
                <a:cs typeface="Malgun Gothic"/>
              </a:rPr>
              <a:t>연결하는 기술을</a:t>
            </a:r>
            <a:r>
              <a:rPr lang="ko-KR" altLang="en-US" spc="-8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말함</a:t>
            </a:r>
            <a:endParaRPr lang="en-US" altLang="ko-KR" spc="-25" smtClean="0">
              <a:cs typeface="Malgun Gothic"/>
            </a:endParaRPr>
          </a:p>
          <a:p>
            <a:pPr marL="812800" lvl="2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cs typeface="Malgun Gothic"/>
              </a:rPr>
              <a:t>관련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기술로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분산</a:t>
            </a:r>
            <a:r>
              <a:rPr lang="ko-KR" altLang="en-US" spc="-10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파일</a:t>
            </a:r>
            <a:r>
              <a:rPr lang="ko-KR" altLang="en-US" spc="-110">
                <a:cs typeface="Malgun Gothic"/>
              </a:rPr>
              <a:t> </a:t>
            </a:r>
            <a:r>
              <a:rPr lang="ko-KR" altLang="en-US" spc="-50">
                <a:cs typeface="Malgun Gothic"/>
              </a:rPr>
              <a:t>시스템</a:t>
            </a:r>
            <a:r>
              <a:rPr lang="en-US" altLang="ko-KR" spc="-50">
                <a:cs typeface="Malgun Gothic"/>
              </a:rPr>
              <a:t>,</a:t>
            </a:r>
            <a:r>
              <a:rPr lang="ko-KR" altLang="en-US" spc="-8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분산</a:t>
            </a:r>
            <a:r>
              <a:rPr lang="ko-KR" altLang="en-US" spc="-10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데이터베이스</a:t>
            </a:r>
            <a:r>
              <a:rPr lang="ko-KR" altLang="en-US" spc="-7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등이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en-US" altLang="ko-KR" spc="-25" smtClean="0">
              <a:cs typeface="Malgun Gothic"/>
            </a:endParaRPr>
          </a:p>
          <a:p>
            <a:pPr marL="812800" lvl="2">
              <a:lnSpc>
                <a:spcPct val="150000"/>
              </a:lnSpc>
              <a:spcBef>
                <a:spcPts val="105"/>
              </a:spcBef>
            </a:pPr>
            <a:r>
              <a:rPr lang="ko-KR" altLang="en-US" spc="-80" smtClean="0">
                <a:cs typeface="Malgun Gothic"/>
              </a:rPr>
              <a:t>분산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컴퓨팅에서는</a:t>
            </a:r>
            <a:r>
              <a:rPr lang="ko-KR" altLang="en-US" spc="-65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독립적인</a:t>
            </a:r>
            <a:r>
              <a:rPr lang="ko-KR" altLang="en-US" spc="-80">
                <a:cs typeface="Malgun Gothic"/>
              </a:rPr>
              <a:t> 파일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시스템</a:t>
            </a:r>
            <a:r>
              <a:rPr lang="ko-KR" altLang="en-US" spc="-9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및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데이터베이스를</a:t>
            </a:r>
            <a:r>
              <a:rPr lang="ko-KR" altLang="en-US" spc="-5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단일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시스템으로</a:t>
            </a:r>
            <a:r>
              <a:rPr lang="ko-KR" altLang="en-US" spc="-65">
                <a:cs typeface="Malgun Gothic"/>
              </a:rPr>
              <a:t> </a:t>
            </a:r>
            <a:r>
              <a:rPr lang="en-US" altLang="ko-KR" spc="-65" smtClean="0">
                <a:cs typeface="Malgun Gothic"/>
              </a:rPr>
              <a:t/>
            </a:r>
            <a:br>
              <a:rPr lang="en-US" altLang="ko-KR" spc="-65" smtClean="0">
                <a:cs typeface="Malgun Gothic"/>
              </a:rPr>
            </a:br>
            <a:r>
              <a:rPr lang="ko-KR" altLang="en-US" spc="-60" smtClean="0">
                <a:cs typeface="Malgun Gothic"/>
              </a:rPr>
              <a:t>인지하고 </a:t>
            </a:r>
            <a:r>
              <a:rPr lang="ko-KR" altLang="en-US" spc="-85">
                <a:cs typeface="Malgun Gothic"/>
              </a:rPr>
              <a:t>접근할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수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있도록</a:t>
            </a:r>
            <a:r>
              <a:rPr lang="ko-KR" altLang="en-US" spc="-9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하며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대용량</a:t>
            </a:r>
            <a:r>
              <a:rPr lang="ko-KR" altLang="en-US" spc="-95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데이터</a:t>
            </a:r>
            <a:r>
              <a:rPr lang="ko-KR" altLang="en-US" spc="-9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들에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대한</a:t>
            </a:r>
            <a:r>
              <a:rPr lang="ko-KR" altLang="en-US" spc="-9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빠른</a:t>
            </a:r>
            <a:r>
              <a:rPr lang="ko-KR" altLang="en-US" spc="-105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처리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85">
                <a:cs typeface="Malgun Gothic"/>
              </a:rPr>
              <a:t>속도를</a:t>
            </a:r>
            <a:r>
              <a:rPr lang="ko-KR" altLang="en-US" spc="-90">
                <a:cs typeface="Malgun Gothic"/>
              </a:rPr>
              <a:t> </a:t>
            </a:r>
            <a:r>
              <a:rPr lang="en-US" altLang="ko-KR" spc="-90" smtClean="0">
                <a:cs typeface="Malgun Gothic"/>
              </a:rPr>
              <a:t/>
            </a:r>
            <a:br>
              <a:rPr lang="en-US" altLang="ko-KR" spc="-90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가져올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>
                <a:cs typeface="Malgun Gothic"/>
              </a:rPr>
              <a:t>수</a:t>
            </a:r>
            <a:r>
              <a:rPr lang="ko-KR" altLang="en-US" spc="-10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있음</a:t>
            </a:r>
            <a:endParaRPr lang="en-US" altLang="ko-KR" spc="-25" smtClean="0">
              <a:cs typeface="Malgun Gothic"/>
            </a:endParaRPr>
          </a:p>
          <a:p>
            <a:pPr marL="1270000" lvl="3">
              <a:lnSpc>
                <a:spcPct val="150000"/>
              </a:lnSpc>
              <a:spcBef>
                <a:spcPts val="105"/>
              </a:spcBef>
            </a:pPr>
            <a:r>
              <a:rPr lang="en-US" altLang="ko-KR" sz="1400">
                <a:cs typeface="Malgun Gothic"/>
              </a:rPr>
              <a:t>HDFS (Hadoop Distributed File System</a:t>
            </a:r>
            <a:r>
              <a:rPr lang="en-US" altLang="ko-KR" sz="1400" smtClean="0">
                <a:cs typeface="Malgun Gothic"/>
              </a:rPr>
              <a:t>)</a:t>
            </a:r>
          </a:p>
          <a:p>
            <a:pPr marL="1727200" lvl="4">
              <a:lnSpc>
                <a:spcPct val="150000"/>
              </a:lnSpc>
              <a:spcBef>
                <a:spcPts val="105"/>
              </a:spcBef>
            </a:pPr>
            <a:r>
              <a:rPr lang="ko-KR" altLang="en-US" sz="1200" smtClean="0">
                <a:cs typeface="Malgun Gothic"/>
              </a:rPr>
              <a:t>개념 </a:t>
            </a:r>
            <a:r>
              <a:rPr lang="en-US" altLang="ko-KR" sz="1200" smtClean="0">
                <a:cs typeface="Malgun Gothic"/>
              </a:rPr>
              <a:t>- </a:t>
            </a:r>
            <a:r>
              <a:rPr lang="en-US" altLang="ko-KR" sz="1200">
                <a:cs typeface="Malgun Gothic"/>
              </a:rPr>
              <a:t>Apache Hadoop </a:t>
            </a:r>
            <a:r>
              <a:rPr lang="ko-KR" altLang="en-US" sz="1200">
                <a:cs typeface="Malgun Gothic"/>
              </a:rPr>
              <a:t>프로젝트의 핵심 구성 요소로</a:t>
            </a:r>
            <a:r>
              <a:rPr lang="en-US" altLang="ko-KR" sz="1200">
                <a:cs typeface="Malgun Gothic"/>
              </a:rPr>
              <a:t>, </a:t>
            </a:r>
            <a:r>
              <a:rPr lang="ko-KR" altLang="en-US" sz="1200">
                <a:cs typeface="Malgun Gothic"/>
              </a:rPr>
              <a:t>대규모 데이터를 </a:t>
            </a:r>
            <a:r>
              <a:rPr lang="en-US" altLang="ko-KR" sz="1200" smtClean="0">
                <a:cs typeface="Malgun Gothic"/>
              </a:rPr>
              <a:t/>
            </a:r>
            <a:br>
              <a:rPr lang="en-US" altLang="ko-KR" sz="1200" smtClean="0">
                <a:cs typeface="Malgun Gothic"/>
              </a:rPr>
            </a:br>
            <a:r>
              <a:rPr lang="ko-KR" altLang="en-US" sz="1200" smtClean="0">
                <a:cs typeface="Malgun Gothic"/>
              </a:rPr>
              <a:t>여러 </a:t>
            </a:r>
            <a:r>
              <a:rPr lang="ko-KR" altLang="en-US" sz="1200">
                <a:cs typeface="Malgun Gothic"/>
              </a:rPr>
              <a:t>노드에 분산 저장하고 처리하기 위해 </a:t>
            </a:r>
            <a:r>
              <a:rPr lang="en-US" altLang="ko-KR" sz="1200" smtClean="0">
                <a:cs typeface="Malgun Gothic"/>
              </a:rPr>
              <a:t/>
            </a:r>
            <a:br>
              <a:rPr lang="en-US" altLang="ko-KR" sz="1200" smtClean="0">
                <a:cs typeface="Malgun Gothic"/>
              </a:rPr>
            </a:br>
            <a:r>
              <a:rPr lang="ko-KR" altLang="en-US" sz="1200" smtClean="0">
                <a:cs typeface="Malgun Gothic"/>
              </a:rPr>
              <a:t>설계되었음</a:t>
            </a:r>
            <a:r>
              <a:rPr lang="en-US" altLang="ko-KR" sz="1200" smtClean="0">
                <a:cs typeface="Malgun Gothic"/>
              </a:rPr>
              <a:t>(</a:t>
            </a:r>
            <a:r>
              <a:rPr lang="ko-KR" altLang="en-US" sz="1200" smtClean="0">
                <a:cs typeface="Malgun Gothic"/>
              </a:rPr>
              <a:t>빅데이터 </a:t>
            </a:r>
            <a:r>
              <a:rPr lang="ko-KR" altLang="en-US" sz="1200">
                <a:cs typeface="Malgun Gothic"/>
              </a:rPr>
              <a:t>분석 환경에서 주로 </a:t>
            </a:r>
            <a:r>
              <a:rPr lang="ko-KR" altLang="en-US" sz="1200" smtClean="0">
                <a:cs typeface="Malgun Gothic"/>
              </a:rPr>
              <a:t>사용</a:t>
            </a:r>
            <a:r>
              <a:rPr lang="en-US" altLang="ko-KR" sz="1200" smtClean="0">
                <a:cs typeface="Malgun Gothic"/>
              </a:rPr>
              <a:t>)</a:t>
            </a:r>
          </a:p>
          <a:p>
            <a:pPr marL="1727200" lvl="4">
              <a:lnSpc>
                <a:spcPct val="150000"/>
              </a:lnSpc>
              <a:spcBef>
                <a:spcPts val="105"/>
              </a:spcBef>
            </a:pPr>
            <a:r>
              <a:rPr lang="ko-KR" altLang="en-US" sz="1200" smtClean="0">
                <a:cs typeface="Malgun Gothic"/>
              </a:rPr>
              <a:t>접근 도구 </a:t>
            </a:r>
            <a:r>
              <a:rPr lang="en-US" altLang="ko-KR" sz="1200" smtClean="0">
                <a:cs typeface="Malgun Gothic"/>
              </a:rPr>
              <a:t>- Hadoop CLI(Command </a:t>
            </a:r>
            <a:r>
              <a:rPr lang="en-US" altLang="ko-KR" sz="1200">
                <a:cs typeface="Malgun Gothic"/>
              </a:rPr>
              <a:t>Line Interface</a:t>
            </a:r>
            <a:r>
              <a:rPr lang="en-US" altLang="ko-KR" sz="1200" smtClean="0">
                <a:cs typeface="Malgun Gothic"/>
              </a:rPr>
              <a:t>) : </a:t>
            </a:r>
            <a:r>
              <a:rPr lang="en-US" altLang="ko-KR" sz="1200">
                <a:cs typeface="Malgun Gothic"/>
              </a:rPr>
              <a:t>hdfs dfs -ls /, </a:t>
            </a:r>
            <a:r>
              <a:rPr lang="en-US" altLang="ko-KR" sz="1200" smtClean="0">
                <a:cs typeface="Malgun Gothic"/>
              </a:rPr>
              <a:t/>
            </a:r>
            <a:br>
              <a:rPr lang="en-US" altLang="ko-KR" sz="1200" smtClean="0">
                <a:cs typeface="Malgun Gothic"/>
              </a:rPr>
            </a:br>
            <a:r>
              <a:rPr lang="en-US" altLang="ko-KR" sz="1200" smtClean="0">
                <a:cs typeface="Malgun Gothic"/>
              </a:rPr>
              <a:t>hdfs </a:t>
            </a:r>
            <a:r>
              <a:rPr lang="en-US" altLang="ko-KR" sz="1200">
                <a:cs typeface="Malgun Gothic"/>
              </a:rPr>
              <a:t>dfs -put &lt;local_file&gt; /&lt;hdfs_path&gt; </a:t>
            </a:r>
            <a:r>
              <a:rPr lang="ko-KR" altLang="en-US" sz="1200" smtClean="0">
                <a:cs typeface="Malgun Gothic"/>
              </a:rPr>
              <a:t>등</a:t>
            </a:r>
            <a:endParaRPr lang="ko-KR" altLang="en-US" sz="1200"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ko-KR" altLang="en-US" b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797152"/>
            <a:ext cx="205172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02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180"/>
              </a:spcBef>
            </a:pPr>
            <a:r>
              <a:rPr lang="en-US" altLang="ko-KR" smtClean="0">
                <a:solidFill>
                  <a:srgbClr val="0000CC"/>
                </a:solidFill>
              </a:rPr>
              <a:t>Virtualization(</a:t>
            </a:r>
            <a:r>
              <a:rPr lang="ko-KR" altLang="en-US" smtClean="0">
                <a:solidFill>
                  <a:srgbClr val="0000CC"/>
                </a:solidFill>
              </a:rPr>
              <a:t>가상화</a:t>
            </a:r>
            <a:r>
              <a:rPr lang="en-US" altLang="ko-KR" smtClean="0">
                <a:solidFill>
                  <a:srgbClr val="0000CC"/>
                </a:solidFill>
              </a:rPr>
              <a:t>)</a:t>
            </a:r>
          </a:p>
          <a:p>
            <a:pPr marL="412750" lvl="1">
              <a:spcBef>
                <a:spcPts val="1180"/>
              </a:spcBef>
            </a:pPr>
            <a:r>
              <a:rPr lang="ko-KR" altLang="en-US" smtClean="0"/>
              <a:t>단일 </a:t>
            </a:r>
            <a:r>
              <a:rPr lang="ko-KR" altLang="en-US"/>
              <a:t>컴퓨터의 </a:t>
            </a:r>
            <a:r>
              <a:rPr lang="ko-KR" altLang="en-US" smtClean="0"/>
              <a:t>하드웨어 요소를 </a:t>
            </a:r>
            <a:r>
              <a:rPr lang="ko-KR" altLang="en-US"/>
              <a:t>일반적으로 </a:t>
            </a:r>
            <a:r>
              <a:rPr lang="ko-KR" altLang="en-US"/>
              <a:t>가상 </a:t>
            </a:r>
            <a:r>
              <a:rPr lang="ko-KR" altLang="en-US" smtClean="0"/>
              <a:t>머신이라고 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>
                <a:solidFill>
                  <a:srgbClr val="FF0000"/>
                </a:solidFill>
              </a:rPr>
              <a:t>다수의 </a:t>
            </a:r>
            <a:r>
              <a:rPr lang="ko-KR" altLang="en-US">
                <a:solidFill>
                  <a:srgbClr val="FF0000"/>
                </a:solidFill>
              </a:rPr>
              <a:t>가상 컴퓨터로 </a:t>
            </a:r>
            <a:r>
              <a:rPr lang="ko-KR" altLang="en-US">
                <a:solidFill>
                  <a:srgbClr val="FF0000"/>
                </a:solidFill>
              </a:rPr>
              <a:t>분할할 </a:t>
            </a:r>
            <a:r>
              <a:rPr lang="ko-KR" altLang="en-US" smtClean="0"/>
              <a:t>수 있도록 </a:t>
            </a:r>
            <a:r>
              <a:rPr lang="ko-KR" altLang="en-US"/>
              <a:t>해 </a:t>
            </a:r>
            <a:r>
              <a:rPr lang="ko-KR" altLang="en-US"/>
              <a:t>주는 </a:t>
            </a:r>
            <a:r>
              <a:rPr lang="ko-KR" altLang="en-US" smtClean="0"/>
              <a:t>기술</a:t>
            </a:r>
            <a:endParaRPr lang="en-US" altLang="ko-KR" smtClean="0"/>
          </a:p>
          <a:p>
            <a:pPr marL="812800" lvl="2">
              <a:spcBef>
                <a:spcPts val="1180"/>
              </a:spcBef>
            </a:pPr>
            <a:r>
              <a:rPr lang="ko-KR" altLang="en-US" spc="-85" smtClean="0">
                <a:cs typeface="Malgun Gothic"/>
              </a:rPr>
              <a:t>가상화는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넓은</a:t>
            </a:r>
            <a:r>
              <a:rPr lang="ko-KR" altLang="en-US" spc="-85" smtClean="0">
                <a:cs typeface="Malgun Gothic"/>
              </a:rPr>
              <a:t> 의미로는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컴퓨터 자원에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대한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추상화를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의미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180"/>
              </a:spcBef>
            </a:pP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컴퓨팅에서</a:t>
            </a:r>
            <a:r>
              <a:rPr lang="ko-KR" altLang="en-US" spc="-5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가상화는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cs typeface="Malgun Gothic"/>
              </a:rPr>
              <a:t>자원</a:t>
            </a:r>
            <a:r>
              <a:rPr lang="ko-KR" altLang="en-US" spc="-95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cs typeface="Malgun Gothic"/>
              </a:rPr>
              <a:t>가상화를</a:t>
            </a:r>
            <a:r>
              <a:rPr lang="ko-KR" altLang="en-US" spc="-7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6600"/>
                </a:solidFill>
                <a:cs typeface="Malgun Gothic"/>
              </a:rPr>
              <a:t>의미</a:t>
            </a:r>
            <a:endParaRPr lang="en-US" altLang="ko-KR" spc="-25" smtClean="0">
              <a:solidFill>
                <a:srgbClr val="006600"/>
              </a:solidFill>
              <a:cs typeface="Malgun Gothic"/>
            </a:endParaRPr>
          </a:p>
          <a:p>
            <a:pPr marL="1270000" lvl="3">
              <a:spcBef>
                <a:spcPts val="1180"/>
              </a:spcBef>
            </a:pPr>
            <a:r>
              <a:rPr lang="ko-KR" altLang="en-US" sz="1400" spc="-85" smtClean="0">
                <a:cs typeface="Malgun Gothic"/>
              </a:rPr>
              <a:t>스토리지</a:t>
            </a:r>
            <a:r>
              <a:rPr lang="ko-KR" altLang="en-US" sz="1400" spc="-90" smtClean="0">
                <a:cs typeface="Malgun Gothic"/>
              </a:rPr>
              <a:t> </a:t>
            </a:r>
            <a:r>
              <a:rPr lang="ko-KR" altLang="en-US" sz="1400" spc="-40" smtClean="0">
                <a:cs typeface="Malgun Gothic"/>
              </a:rPr>
              <a:t>볼륨</a:t>
            </a:r>
            <a:r>
              <a:rPr lang="en-US" altLang="ko-KR" sz="1400" spc="-40" smtClean="0">
                <a:cs typeface="Malgun Gothic"/>
              </a:rPr>
              <a:t>,</a:t>
            </a:r>
            <a:r>
              <a:rPr lang="ko-KR" altLang="en-US" sz="1400" spc="-90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네임</a:t>
            </a:r>
            <a:r>
              <a:rPr lang="ko-KR" altLang="en-US" sz="1400" spc="-105" smtClean="0">
                <a:cs typeface="Malgun Gothic"/>
              </a:rPr>
              <a:t> </a:t>
            </a:r>
            <a:r>
              <a:rPr lang="ko-KR" altLang="en-US" sz="1400" spc="-60" smtClean="0">
                <a:cs typeface="Malgun Gothic"/>
              </a:rPr>
              <a:t>스페이스</a:t>
            </a:r>
            <a:r>
              <a:rPr lang="en-US" altLang="ko-KR" sz="1400" spc="-60" smtClean="0">
                <a:cs typeface="Malgun Gothic"/>
              </a:rPr>
              <a:t>,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네트워크</a:t>
            </a:r>
            <a:r>
              <a:rPr lang="ko-KR" altLang="en-US" sz="1400" spc="-90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자원</a:t>
            </a:r>
            <a:r>
              <a:rPr lang="ko-KR" altLang="en-US" sz="1400" spc="-90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등과</a:t>
            </a:r>
            <a:r>
              <a:rPr lang="ko-KR" altLang="en-US" sz="1400" spc="-105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같은</a:t>
            </a:r>
            <a:r>
              <a:rPr lang="ko-KR" altLang="en-US" sz="1400" spc="-100" smtClean="0">
                <a:cs typeface="Malgun Gothic"/>
              </a:rPr>
              <a:t> </a:t>
            </a:r>
            <a:r>
              <a:rPr lang="ko-KR" altLang="en-US" sz="1400" spc="-60" smtClean="0">
                <a:cs typeface="Malgun Gothic"/>
              </a:rPr>
              <a:t>구체적인 </a:t>
            </a:r>
            <a:r>
              <a:rPr lang="en-US" altLang="ko-KR" sz="1400" spc="-60" smtClean="0">
                <a:cs typeface="Malgun Gothic"/>
              </a:rPr>
              <a:t/>
            </a:r>
            <a:br>
              <a:rPr lang="en-US" altLang="ko-KR" sz="1400" spc="-60" smtClean="0">
                <a:cs typeface="Malgun Gothic"/>
              </a:rPr>
            </a:br>
            <a:r>
              <a:rPr lang="ko-KR" altLang="en-US" sz="1400" spc="-85" smtClean="0">
                <a:cs typeface="Malgun Gothic"/>
              </a:rPr>
              <a:t>시스템 리소스에</a:t>
            </a:r>
            <a:r>
              <a:rPr lang="ko-KR" altLang="en-US" sz="1400" spc="-70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대한</a:t>
            </a:r>
            <a:r>
              <a:rPr lang="ko-KR" altLang="en-US" sz="1400" spc="-90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가상화를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25" smtClean="0">
                <a:cs typeface="Malgun Gothic"/>
              </a:rPr>
              <a:t>의미</a:t>
            </a:r>
            <a:endParaRPr lang="en-US" altLang="ko-KR" sz="1400" spc="-25" smtClean="0">
              <a:cs typeface="Malgun Gothic"/>
            </a:endParaRPr>
          </a:p>
          <a:p>
            <a:pPr marL="1270000" lvl="3">
              <a:spcBef>
                <a:spcPts val="1180"/>
              </a:spcBef>
            </a:pPr>
            <a:r>
              <a:rPr lang="ko-KR" altLang="en-US" sz="1400" spc="-85" smtClean="0">
                <a:cs typeface="Malgun Gothic"/>
              </a:rPr>
              <a:t>클라우드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80" smtClean="0">
                <a:cs typeface="Malgun Gothic"/>
              </a:rPr>
              <a:t>컴퓨팅에서는</a:t>
            </a:r>
            <a:r>
              <a:rPr lang="ko-KR" altLang="en-US" sz="1400" spc="-40" smtClean="0">
                <a:cs typeface="Malgun Gothic"/>
              </a:rPr>
              <a:t> </a:t>
            </a:r>
            <a:r>
              <a:rPr lang="ko-KR" altLang="en-US" sz="1400" spc="-45" smtClean="0">
                <a:cs typeface="Malgun Gothic"/>
              </a:rPr>
              <a:t>서버</a:t>
            </a:r>
            <a:r>
              <a:rPr lang="en-US" altLang="ko-KR" sz="1400" spc="-45" smtClean="0">
                <a:cs typeface="Malgun Gothic"/>
              </a:rPr>
              <a:t>,</a:t>
            </a:r>
            <a:r>
              <a:rPr lang="ko-KR" altLang="en-US" sz="1400" spc="-95" smtClean="0">
                <a:cs typeface="Malgun Gothic"/>
              </a:rPr>
              <a:t> </a:t>
            </a:r>
            <a:r>
              <a:rPr lang="ko-KR" altLang="en-US" sz="1400" spc="-60" smtClean="0">
                <a:cs typeface="Malgun Gothic"/>
              </a:rPr>
              <a:t>스토리지</a:t>
            </a:r>
            <a:r>
              <a:rPr lang="en-US" altLang="ko-KR" sz="1400" spc="-60" smtClean="0">
                <a:cs typeface="Malgun Gothic"/>
              </a:rPr>
              <a:t>,</a:t>
            </a:r>
            <a:r>
              <a:rPr lang="ko-KR" altLang="en-US" sz="1400" spc="-5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네트워크가</a:t>
            </a:r>
            <a:r>
              <a:rPr lang="ko-KR" altLang="en-US" sz="1400" spc="-70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대표적인</a:t>
            </a:r>
            <a:r>
              <a:rPr lang="ko-KR" altLang="en-US" sz="1400" spc="-70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가상화</a:t>
            </a:r>
            <a:r>
              <a:rPr lang="ko-KR" altLang="en-US" sz="1400" spc="-80" smtClean="0">
                <a:cs typeface="Malgun Gothic"/>
              </a:rPr>
              <a:t> </a:t>
            </a:r>
            <a:r>
              <a:rPr lang="ko-KR" altLang="en-US" sz="1400" spc="-25" smtClean="0">
                <a:cs typeface="Malgun Gothic"/>
              </a:rPr>
              <a:t>대상</a:t>
            </a:r>
            <a:endParaRPr lang="en-US" altLang="ko-KR" sz="1400" spc="-25" smtClean="0">
              <a:cs typeface="Malgun Gothic"/>
            </a:endParaRPr>
          </a:p>
          <a:p>
            <a:pPr marL="812800" lvl="2">
              <a:spcBef>
                <a:spcPts val="1180"/>
              </a:spcBef>
            </a:pPr>
            <a:r>
              <a:rPr lang="ko-KR" altLang="en-US" spc="-60" smtClean="0">
                <a:cs typeface="Malgun Gothic"/>
              </a:rPr>
              <a:t>저장장치</a:t>
            </a:r>
            <a:r>
              <a:rPr lang="en-US" altLang="ko-KR" spc="-60" smtClean="0">
                <a:cs typeface="Malgun Gothic"/>
              </a:rPr>
              <a:t>, </a:t>
            </a:r>
            <a:r>
              <a:rPr lang="ko-KR" altLang="en-US" spc="-45" smtClean="0">
                <a:cs typeface="Malgun Gothic"/>
              </a:rPr>
              <a:t>서버</a:t>
            </a:r>
            <a:r>
              <a:rPr lang="en-US" altLang="ko-KR" spc="-45" smtClean="0">
                <a:cs typeface="Malgun Gothic"/>
              </a:rPr>
              <a:t>,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네트워크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en-US" altLang="ko-KR" spc="-95" smtClean="0">
                <a:cs typeface="Malgun Gothic"/>
              </a:rPr>
              <a:t>IT</a:t>
            </a:r>
            <a:r>
              <a:rPr lang="ko-KR" altLang="en-US" spc="-12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자원을 </a:t>
            </a:r>
            <a:r>
              <a:rPr lang="ko-KR" altLang="en-US" spc="-85" smtClean="0">
                <a:cs typeface="Malgun Gothic"/>
              </a:rPr>
              <a:t>가상으로 </a:t>
            </a:r>
            <a:r>
              <a:rPr lang="ko-KR" altLang="en-US" spc="-80" smtClean="0">
                <a:cs typeface="Malgun Gothic"/>
              </a:rPr>
              <a:t>묶어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80" smtClean="0">
                <a:cs typeface="Malgun Gothic"/>
              </a:rPr>
              <a:t>풀</a:t>
            </a:r>
            <a:r>
              <a:rPr lang="en-US" altLang="ko-KR" spc="80" smtClean="0">
                <a:cs typeface="Malgun Gothic"/>
              </a:rPr>
              <a:t>(Pool)</a:t>
            </a:r>
            <a:r>
              <a:rPr lang="ko-KR" altLang="en-US" spc="80" smtClean="0">
                <a:cs typeface="Malgun Gothic"/>
              </a:rPr>
              <a:t>을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en-US" altLang="ko-KR" spc="-100" smtClean="0">
                <a:cs typeface="Malgun Gothic"/>
              </a:rPr>
              <a:t/>
            </a:r>
            <a:br>
              <a:rPr lang="en-US" altLang="ko-KR" spc="-100" smtClean="0">
                <a:cs typeface="Malgun Gothic"/>
              </a:rPr>
            </a:br>
            <a:r>
              <a:rPr lang="ko-KR" altLang="en-US" spc="-60" smtClean="0">
                <a:cs typeface="Malgun Gothic"/>
              </a:rPr>
              <a:t>형성하여 </a:t>
            </a:r>
            <a:r>
              <a:rPr lang="ko-KR" altLang="en-US" spc="-85" smtClean="0">
                <a:cs typeface="Malgun Gothic"/>
              </a:rPr>
              <a:t>공유하는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기술</a:t>
            </a:r>
            <a:endParaRPr lang="en-US" altLang="ko-KR" spc="-25" smtClean="0">
              <a:cs typeface="Malgun Gothic"/>
            </a:endParaRPr>
          </a:p>
          <a:p>
            <a:pPr marL="1270000" lvl="3">
              <a:spcBef>
                <a:spcPts val="1180"/>
              </a:spcBef>
            </a:pPr>
            <a:r>
              <a:rPr lang="ko-KR" altLang="en-US" sz="1400" spc="-85" smtClean="0">
                <a:cs typeface="Malgun Gothic"/>
              </a:rPr>
              <a:t>사용자가</a:t>
            </a:r>
            <a:r>
              <a:rPr lang="ko-KR" altLang="en-US" sz="1400" spc="-70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작업은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자신의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단말기로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하면서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데이터는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작업자의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단말기와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네트워크로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en-US" altLang="ko-KR" sz="1400" spc="-65" smtClean="0">
                <a:cs typeface="Malgun Gothic"/>
              </a:rPr>
              <a:t/>
            </a:r>
            <a:br>
              <a:rPr lang="en-US" altLang="ko-KR" sz="1400" spc="-65" smtClean="0">
                <a:cs typeface="Malgun Gothic"/>
              </a:rPr>
            </a:br>
            <a:r>
              <a:rPr lang="ko-KR" altLang="en-US" sz="1400" spc="-85" smtClean="0">
                <a:cs typeface="Malgun Gothic"/>
              </a:rPr>
              <a:t>연결된</a:t>
            </a:r>
            <a:r>
              <a:rPr lang="ko-KR" altLang="en-US" sz="1400" spc="-75" smtClean="0">
                <a:cs typeface="Malgun Gothic"/>
              </a:rPr>
              <a:t> </a:t>
            </a:r>
            <a:r>
              <a:rPr lang="ko-KR" altLang="en-US" sz="1400" spc="-40" smtClean="0">
                <a:cs typeface="Malgun Gothic"/>
              </a:rPr>
              <a:t>가상의 </a:t>
            </a:r>
            <a:r>
              <a:rPr lang="ko-KR" altLang="en-US" sz="1400" spc="-80" smtClean="0">
                <a:cs typeface="Malgun Gothic"/>
              </a:rPr>
              <a:t>다른 </a:t>
            </a:r>
            <a:r>
              <a:rPr lang="ko-KR" altLang="en-US" sz="1400" spc="-85" smtClean="0">
                <a:cs typeface="Malgun Gothic"/>
              </a:rPr>
              <a:t>저장장치에</a:t>
            </a:r>
            <a:r>
              <a:rPr lang="ko-KR" altLang="en-US" sz="1400" spc="-65" smtClean="0">
                <a:cs typeface="Malgun Gothic"/>
              </a:rPr>
              <a:t> </a:t>
            </a:r>
            <a:r>
              <a:rPr lang="ko-KR" altLang="en-US" sz="1400" spc="-85" smtClean="0">
                <a:cs typeface="Malgun Gothic"/>
              </a:rPr>
              <a:t>저장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4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무어의 법칙과 가상화의 필요성</a:t>
            </a:r>
            <a:endParaRPr lang="ko-KR" altLang="en-US" b="0">
              <a:solidFill>
                <a:srgbClr val="0000CC"/>
              </a:solidFill>
            </a:endParaRPr>
          </a:p>
          <a:p>
            <a:pPr lvl="1"/>
            <a:r>
              <a:rPr lang="ko-KR" altLang="en-US"/>
              <a:t>무어의 </a:t>
            </a:r>
            <a:r>
              <a:rPr lang="ko-KR" altLang="en-US" smtClean="0"/>
              <a:t>법칙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r>
              <a:rPr lang="ko-KR" altLang="en-US"/>
              <a:t>반도체 칩의 성능 즉</a:t>
            </a:r>
            <a:r>
              <a:rPr lang="en-US" altLang="ko-KR"/>
              <a:t>, </a:t>
            </a:r>
            <a:r>
              <a:rPr lang="ko-KR" altLang="en-US">
                <a:solidFill>
                  <a:srgbClr val="C00000"/>
                </a:solidFill>
              </a:rPr>
              <a:t>메모리의 용량이나 </a:t>
            </a:r>
            <a:r>
              <a:rPr lang="en-US" altLang="ko-KR">
                <a:solidFill>
                  <a:srgbClr val="C00000"/>
                </a:solidFill>
              </a:rPr>
              <a:t>CPU</a:t>
            </a:r>
            <a:r>
              <a:rPr lang="ko-KR" altLang="en-US">
                <a:solidFill>
                  <a:srgbClr val="C00000"/>
                </a:solidFill>
              </a:rPr>
              <a:t>의 </a:t>
            </a:r>
            <a:r>
              <a:rPr lang="ko-KR" altLang="en-US">
                <a:solidFill>
                  <a:srgbClr val="C00000"/>
                </a:solidFill>
              </a:rPr>
              <a:t>속도가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약 </a:t>
            </a:r>
            <a:r>
              <a:rPr lang="en-US" altLang="ko-KR">
                <a:solidFill>
                  <a:srgbClr val="C00000"/>
                </a:solidFill>
              </a:rPr>
              <a:t>24</a:t>
            </a:r>
            <a:r>
              <a:rPr lang="ko-KR" altLang="en-US">
                <a:solidFill>
                  <a:srgbClr val="C00000"/>
                </a:solidFill>
              </a:rPr>
              <a:t>개월마다 </a:t>
            </a:r>
            <a:r>
              <a:rPr lang="en-US" altLang="ko-KR">
                <a:solidFill>
                  <a:srgbClr val="C00000"/>
                </a:solidFill>
              </a:rPr>
              <a:t>2</a:t>
            </a:r>
            <a:r>
              <a:rPr lang="ko-KR" altLang="en-US">
                <a:solidFill>
                  <a:srgbClr val="C00000"/>
                </a:solidFill>
              </a:rPr>
              <a:t>배로 증가</a:t>
            </a:r>
            <a:r>
              <a:rPr lang="ko-KR" altLang="en-US"/>
              <a:t>하고</a:t>
            </a:r>
            <a:r>
              <a:rPr lang="en-US" altLang="ko-KR"/>
              <a:t>, </a:t>
            </a:r>
            <a:r>
              <a:rPr lang="ko-KR" altLang="en-US">
                <a:solidFill>
                  <a:srgbClr val="006600"/>
                </a:solidFill>
              </a:rPr>
              <a:t>가격은 </a:t>
            </a:r>
            <a:r>
              <a:rPr lang="en-US" altLang="ko-KR">
                <a:solidFill>
                  <a:srgbClr val="006600"/>
                </a:solidFill>
              </a:rPr>
              <a:t>2</a:t>
            </a:r>
            <a:r>
              <a:rPr lang="ko-KR" altLang="en-US">
                <a:solidFill>
                  <a:srgbClr val="006600"/>
                </a:solidFill>
              </a:rPr>
              <a:t>배씩 </a:t>
            </a:r>
            <a:r>
              <a:rPr lang="ko-KR" altLang="en-US">
                <a:solidFill>
                  <a:srgbClr val="006600"/>
                </a:solidFill>
              </a:rPr>
              <a:t>낮아진다는</a:t>
            </a:r>
            <a:r>
              <a:rPr lang="ko-KR" altLang="en-US"/>
              <a:t> </a:t>
            </a:r>
            <a:r>
              <a:rPr lang="ko-KR" altLang="en-US" smtClean="0"/>
              <a:t>법칙</a:t>
            </a:r>
            <a:endParaRPr lang="en-US" altLang="ko-KR" smtClean="0"/>
          </a:p>
        </p:txBody>
      </p:sp>
      <p:pic>
        <p:nvPicPr>
          <p:cNvPr id="3074" name="Picture 2" descr="https://blog.kakaocdn.net/dna/uIfb8/btrazLzFyRv/AAAAAAAAAAAAAAAAAAAAABUyl70USD0NpkSH6YkLaWIxjtzenkPMoBNhziwLi5nG/img.png?credential=yqXZFxpELC7KVnFOS48ylbz2pIh7yKj8&amp;expires=1753973999&amp;allow_ip=&amp;allow_referer=&amp;signature=N4IU6bPl9NjDO436E9FxR3pWOSs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7416824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무어의 법칙과 가상화의 필요성</a:t>
            </a:r>
            <a:endParaRPr lang="ko-KR" altLang="en-US" b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무어의 </a:t>
            </a:r>
            <a:r>
              <a:rPr lang="ko-KR" altLang="en-US"/>
              <a:t>법칙에 의해 하드웨어의 성능은 빠르게 증가하는 가운데</a:t>
            </a:r>
            <a:r>
              <a:rPr lang="en-US" altLang="ko-KR"/>
              <a:t>, </a:t>
            </a:r>
            <a:r>
              <a:rPr lang="ko-KR" altLang="en-US"/>
              <a:t>그 당시 </a:t>
            </a:r>
            <a:r>
              <a:rPr lang="ko-KR" altLang="en-US">
                <a:solidFill>
                  <a:srgbClr val="C00000"/>
                </a:solidFill>
              </a:rPr>
              <a:t>소프트웨어의 발전 속도는 하드웨어의 발전 속도를 </a:t>
            </a:r>
            <a:r>
              <a:rPr lang="ko-KR" altLang="en-US">
                <a:solidFill>
                  <a:srgbClr val="C00000"/>
                </a:solidFill>
              </a:rPr>
              <a:t>따라가지 </a:t>
            </a:r>
            <a:r>
              <a:rPr lang="ko-KR" altLang="en-US" smtClean="0">
                <a:solidFill>
                  <a:srgbClr val="C00000"/>
                </a:solidFill>
              </a:rPr>
              <a:t>못했음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소프트웨어는 </a:t>
            </a:r>
            <a:r>
              <a:rPr lang="en-US" altLang="ko-KR"/>
              <a:t>1990</a:t>
            </a:r>
            <a:r>
              <a:rPr lang="ko-KR" altLang="en-US"/>
              <a:t>년대 이후 급격히 발전한 것을 볼 </a:t>
            </a:r>
            <a:r>
              <a:rPr lang="ko-KR" altLang="en-US"/>
              <a:t>수 </a:t>
            </a:r>
            <a:r>
              <a:rPr lang="ko-KR" altLang="en-US" smtClean="0"/>
              <a:t>있음</a:t>
            </a:r>
            <a:endParaRPr lang="en-US" altLang="ko-KR" smtClean="0"/>
          </a:p>
          <a:p>
            <a:pPr lvl="2"/>
            <a:r>
              <a:rPr lang="ko-KR" altLang="en-US" smtClean="0"/>
              <a:t>소프트웨어가 </a:t>
            </a:r>
            <a:r>
              <a:rPr lang="ko-KR" altLang="en-US"/>
              <a:t>요구하는 서버 사양에 비해 </a:t>
            </a:r>
            <a:r>
              <a:rPr lang="ko-KR" altLang="en-US">
                <a:solidFill>
                  <a:srgbClr val="006600"/>
                </a:solidFill>
              </a:rPr>
              <a:t>소프트웨어를 실행 중인 </a:t>
            </a:r>
            <a:r>
              <a:rPr lang="ko-KR" altLang="en-US">
                <a:solidFill>
                  <a:srgbClr val="006600"/>
                </a:solidFill>
              </a:rPr>
              <a:t>서버의 </a:t>
            </a:r>
            <a:r>
              <a:rPr lang="en-US" altLang="ko-KR" smtClean="0">
                <a:solidFill>
                  <a:srgbClr val="006600"/>
                </a:solidFill>
              </a:rPr>
              <a:t/>
            </a:r>
            <a:br>
              <a:rPr lang="en-US" altLang="ko-KR" smtClean="0">
                <a:solidFill>
                  <a:srgbClr val="006600"/>
                </a:solidFill>
              </a:rPr>
            </a:br>
            <a:r>
              <a:rPr lang="ko-KR" altLang="en-US" smtClean="0">
                <a:solidFill>
                  <a:srgbClr val="006600"/>
                </a:solidFill>
              </a:rPr>
              <a:t>성능이 </a:t>
            </a:r>
            <a:r>
              <a:rPr lang="ko-KR" altLang="en-US">
                <a:solidFill>
                  <a:srgbClr val="006600"/>
                </a:solidFill>
              </a:rPr>
              <a:t>훨씬 좋다 보니</a:t>
            </a:r>
            <a:r>
              <a:rPr lang="en-US" altLang="ko-KR"/>
              <a:t>, </a:t>
            </a:r>
            <a:r>
              <a:rPr lang="ko-KR" altLang="en-US"/>
              <a:t>서버의 성능을 </a:t>
            </a:r>
            <a:r>
              <a:rPr lang="en-US" altLang="ko-KR">
                <a:solidFill>
                  <a:schemeClr val="accent6">
                    <a:lumMod val="75000"/>
                  </a:schemeClr>
                </a:solidFill>
              </a:rPr>
              <a:t>10%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수준밖에 </a:t>
            </a:r>
            <a:r>
              <a:rPr lang="ko-KR" altLang="en-US"/>
              <a:t>활용하지 </a:t>
            </a:r>
            <a:r>
              <a:rPr lang="ko-KR" altLang="en-US"/>
              <a:t>못하는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엄청난 </a:t>
            </a:r>
            <a:r>
              <a:rPr lang="ko-KR" altLang="en-US"/>
              <a:t>비효율이 </a:t>
            </a:r>
            <a:r>
              <a:rPr lang="ko-KR" altLang="en-US" smtClean="0"/>
              <a:t>발생했음</a:t>
            </a:r>
            <a:endParaRPr lang="en-US" altLang="ko-KR" smtClean="0"/>
          </a:p>
          <a:p>
            <a:pPr lvl="2"/>
            <a:r>
              <a:rPr lang="ko-KR" altLang="en-US" smtClean="0"/>
              <a:t>그 </a:t>
            </a:r>
            <a:r>
              <a:rPr lang="ko-KR" altLang="en-US"/>
              <a:t>당시 컴퓨팅 자원들은 지금보다 </a:t>
            </a:r>
            <a:r>
              <a:rPr lang="ko-KR" altLang="en-US">
                <a:solidFill>
                  <a:schemeClr val="accent6">
                    <a:lumMod val="75000"/>
                  </a:schemeClr>
                </a:solidFill>
              </a:rPr>
              <a:t>훨씬 </a:t>
            </a:r>
            <a:r>
              <a:rPr lang="ko-KR" altLang="en-US" smtClean="0">
                <a:solidFill>
                  <a:schemeClr val="accent6">
                    <a:lumMod val="75000"/>
                  </a:schemeClr>
                </a:solidFill>
              </a:rPr>
              <a:t>비쌌으며</a:t>
            </a:r>
            <a:r>
              <a:rPr lang="en-US" altLang="ko-KR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/>
              <a:t>그 비싼 서버를 여러 </a:t>
            </a:r>
            <a:r>
              <a:rPr lang="ko-KR" altLang="en-US"/>
              <a:t>대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구입해서 </a:t>
            </a:r>
            <a:r>
              <a:rPr lang="ko-KR" altLang="en-US"/>
              <a:t>성능의 </a:t>
            </a:r>
            <a:r>
              <a:rPr lang="en-US" altLang="ko-KR"/>
              <a:t>10%</a:t>
            </a:r>
            <a:r>
              <a:rPr lang="ko-KR" altLang="en-US"/>
              <a:t>만 </a:t>
            </a:r>
            <a:r>
              <a:rPr lang="ko-KR" altLang="en-US"/>
              <a:t>사용해야 </a:t>
            </a:r>
            <a:r>
              <a:rPr lang="ko-KR" altLang="en-US" smtClean="0"/>
              <a:t>하기 때문에꽤 </a:t>
            </a:r>
            <a:r>
              <a:rPr lang="ko-KR" altLang="en-US"/>
              <a:t>심각한 </a:t>
            </a:r>
            <a:r>
              <a:rPr lang="ko-KR" altLang="en-US"/>
              <a:t>문제였을 </a:t>
            </a:r>
            <a:r>
              <a:rPr lang="ko-KR" altLang="en-US" smtClean="0"/>
              <a:t>것임</a:t>
            </a:r>
            <a:endParaRPr lang="ko-KR" altLang="en-US"/>
          </a:p>
        </p:txBody>
      </p:sp>
      <p:pic>
        <p:nvPicPr>
          <p:cNvPr id="3076" name="Picture 4" descr="https://blog.kakaocdn.net/dna/HWOcD/btraHsS4iUt/AAAAAAAAAAAAAAAAAAAAAMstV0c3RWboZI8oJ1BFnAGaSv3sLjuCz4AdO9bA4EjQ/img.png?credential=yqXZFxpELC7KVnFOS48ylbz2pIh7yKj8&amp;expires=1753973999&amp;allow_ip=&amp;allow_referer=&amp;signature=AdV85LBpEQzCtDAWu%2BSOFWFP5ls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121" y="4232366"/>
            <a:ext cx="66967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86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가상화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>
                <a:solidFill>
                  <a:srgbClr val="C00000"/>
                </a:solidFill>
              </a:rPr>
              <a:t>비효율 문제를 해결하기 </a:t>
            </a:r>
            <a:r>
              <a:rPr lang="ko-KR" altLang="en-US"/>
              <a:t>위해 고안된 것이 바로 </a:t>
            </a:r>
            <a:r>
              <a:rPr lang="ko-KR" altLang="en-US"/>
              <a:t>가상화 </a:t>
            </a:r>
            <a:r>
              <a:rPr lang="ko-KR" altLang="en-US" smtClean="0"/>
              <a:t>개념임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ko-KR" altLang="en-US" b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914" y="2636912"/>
            <a:ext cx="403244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https://blog.kakaocdn.net/dna/tTnuD/btraFD8C6R2/AAAAAAAAAAAAAAAAAAAAAJXGrRX7aSZhjJqWY1CbC4AZojipSDwIeZYOfLchH2lF/img.png?credential=yqXZFxpELC7KVnFOS48ylbz2pIh7yKj8&amp;expires=1753973999&amp;allow_ip=&amp;allow_referer=&amp;signature=IaBcaSE%2BYTJcMrznaO1lT9wG6Ys%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708920"/>
            <a:ext cx="453650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가상화의 발전 과정</a:t>
            </a:r>
            <a:endParaRPr lang="ko-KR" altLang="en-US" b="0">
              <a:solidFill>
                <a:srgbClr val="0000CC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ko-KR" altLang="en-US" b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6146" name="Picture 2" descr="https://blog.kakaocdn.net/dna/b1GqN2/btraEgFxVaC/AAAAAAAAAAAAAAAAAAAAACJaaeo_u-MQnZatP2nT8MwdbzLCGdidjVQLTO9s4sNw/img.png?credential=yqXZFxpELC7KVnFOS48ylbz2pIh7yKj8&amp;expires=1753973999&amp;allow_ip=&amp;allow_referer=&amp;signature=%2FqHQ3sEVfj6Q57JhEGlB36SbWW8%3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471" y="2060848"/>
            <a:ext cx="792453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43608" y="5547147"/>
            <a:ext cx="7632848" cy="110799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2010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년대 이후 가상화의 화두는 단연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 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컨테이너</a:t>
            </a:r>
            <a:endParaRPr lang="en-US" altLang="ko-KR" sz="11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컨테이너는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애플리케이션 가상화로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VM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과 달리 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를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포함하지 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않음 </a:t>
            </a: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-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하드웨어와 호스트 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OS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는 </a:t>
            </a: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그대로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둔 채 애플리케이션 영역만 캡슐화하여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격리하는 </a:t>
            </a: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방식</a:t>
            </a:r>
            <a:endParaRPr lang="en-US" altLang="ko-KR" sz="11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VM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에 비해 가볍고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배포가 빠르며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자원을 효율적으로 사용할 수 있다는 장점이 있어 최근에 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많이 </a:t>
            </a: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활용되고 있음</a:t>
            </a:r>
            <a:endParaRPr lang="en-US" altLang="ko-KR" sz="11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1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2013-14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년에 차례로 등장한 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Docker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와 </a:t>
            </a:r>
            <a:r>
              <a:rPr lang="en-US" altLang="ko-KR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Kubernetes</a:t>
            </a:r>
            <a:r>
              <a:rPr lang="ko-KR" altLang="en-US" sz="1100" b="1">
                <a:latin typeface="HY그래픽" panose="02030600000101010101" pitchFamily="18" charset="-127"/>
                <a:ea typeface="HY그래픽" panose="02030600000101010101" pitchFamily="18" charset="-127"/>
              </a:rPr>
              <a:t>가 대표적인 컨테이너 배포 플랫폼</a:t>
            </a:r>
            <a:endParaRPr lang="ko-KR" altLang="en-US" sz="1100" b="1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422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컴퓨팅 환경의 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컴퓨팅 환경의 역사는 </a:t>
            </a:r>
            <a:r>
              <a:rPr lang="ko-KR" altLang="en-US">
                <a:solidFill>
                  <a:srgbClr val="0000CC"/>
                </a:solidFill>
              </a:rPr>
              <a:t>기술의 발전과 함께 사용자들의 요구를 </a:t>
            </a:r>
            <a:r>
              <a:rPr lang="en-US" altLang="ko-KR" smtClean="0">
                <a:solidFill>
                  <a:srgbClr val="0000CC"/>
                </a:solidFill>
              </a:rPr>
              <a:t/>
            </a:r>
            <a:br>
              <a:rPr lang="en-US" altLang="ko-KR" smtClean="0">
                <a:solidFill>
                  <a:srgbClr val="0000CC"/>
                </a:solidFill>
              </a:rPr>
            </a:br>
            <a:r>
              <a:rPr lang="ko-KR" altLang="en-US" smtClean="0"/>
              <a:t>충족시키며 </a:t>
            </a:r>
            <a:r>
              <a:rPr lang="ko-KR" altLang="en-US"/>
              <a:t>끊임없이 </a:t>
            </a:r>
            <a:r>
              <a:rPr lang="ko-KR" altLang="en-US" smtClean="0"/>
              <a:t>변화</a:t>
            </a:r>
            <a:endParaRPr lang="en-US" altLang="ko-KR" smtClean="0"/>
          </a:p>
          <a:p>
            <a:pPr lvl="1"/>
            <a:r>
              <a:rPr lang="ko-KR" altLang="en-US" sz="1400" smtClean="0">
                <a:solidFill>
                  <a:srgbClr val="C00000"/>
                </a:solidFill>
              </a:rPr>
              <a:t>초창기</a:t>
            </a:r>
            <a:r>
              <a:rPr lang="en-US" altLang="ko-KR" sz="1400" smtClean="0">
                <a:solidFill>
                  <a:srgbClr val="C00000"/>
                </a:solidFill>
              </a:rPr>
              <a:t>(</a:t>
            </a:r>
            <a:r>
              <a:rPr lang="en-US" altLang="ko-KR" sz="1400">
                <a:solidFill>
                  <a:srgbClr val="C00000"/>
                </a:solidFill>
              </a:rPr>
              <a:t>1940</a:t>
            </a:r>
            <a:r>
              <a:rPr lang="ko-KR" altLang="en-US" sz="1400">
                <a:solidFill>
                  <a:srgbClr val="C00000"/>
                </a:solidFill>
              </a:rPr>
              <a:t>년대 </a:t>
            </a:r>
            <a:r>
              <a:rPr lang="en-US" altLang="ko-KR" sz="1400">
                <a:solidFill>
                  <a:srgbClr val="C00000"/>
                </a:solidFill>
              </a:rPr>
              <a:t>~ 1950</a:t>
            </a:r>
            <a:r>
              <a:rPr lang="ko-KR" altLang="en-US" sz="1400">
                <a:solidFill>
                  <a:srgbClr val="C00000"/>
                </a:solidFill>
              </a:rPr>
              <a:t>년대</a:t>
            </a:r>
            <a:r>
              <a:rPr lang="en-US" altLang="ko-KR" sz="1400" smtClean="0">
                <a:solidFill>
                  <a:srgbClr val="C00000"/>
                </a:solidFill>
              </a:rPr>
              <a:t>) </a:t>
            </a:r>
            <a:r>
              <a:rPr lang="en-US" altLang="ko-KR" sz="1400" smtClean="0"/>
              <a:t>: </a:t>
            </a:r>
            <a:r>
              <a:rPr lang="ko-KR" altLang="en-US" sz="1400"/>
              <a:t>대형 컴퓨터와 일괄 처리 </a:t>
            </a:r>
            <a:r>
              <a:rPr lang="ko-KR" altLang="en-US" sz="1400" smtClean="0"/>
              <a:t>시스템</a:t>
            </a:r>
            <a:endParaRPr lang="en-US" altLang="ko-KR" sz="1400" smtClean="0"/>
          </a:p>
          <a:p>
            <a:pPr lvl="1"/>
            <a:r>
              <a:rPr lang="ko-KR" altLang="en-US" sz="1400" smtClean="0">
                <a:solidFill>
                  <a:srgbClr val="C00000"/>
                </a:solidFill>
              </a:rPr>
              <a:t>메인 프레임 시대</a:t>
            </a:r>
            <a:r>
              <a:rPr lang="en-US" altLang="ko-KR" sz="1400" smtClean="0">
                <a:solidFill>
                  <a:srgbClr val="C00000"/>
                </a:solidFill>
              </a:rPr>
              <a:t>(</a:t>
            </a:r>
            <a:r>
              <a:rPr lang="en-US" altLang="ko-KR" sz="1400">
                <a:solidFill>
                  <a:srgbClr val="C00000"/>
                </a:solidFill>
              </a:rPr>
              <a:t>1960</a:t>
            </a:r>
            <a:r>
              <a:rPr lang="ko-KR" altLang="en-US" sz="1400">
                <a:solidFill>
                  <a:srgbClr val="C00000"/>
                </a:solidFill>
              </a:rPr>
              <a:t>년대</a:t>
            </a:r>
            <a:r>
              <a:rPr lang="en-US" altLang="ko-KR" sz="1400" smtClean="0">
                <a:solidFill>
                  <a:srgbClr val="C00000"/>
                </a:solidFill>
              </a:rPr>
              <a:t>) </a:t>
            </a:r>
            <a:r>
              <a:rPr lang="en-US" altLang="ko-KR" sz="1400" smtClean="0"/>
              <a:t>: </a:t>
            </a:r>
            <a:r>
              <a:rPr lang="ko-KR" altLang="en-US" sz="1400"/>
              <a:t>운영체제의 등장과 </a:t>
            </a:r>
            <a:r>
              <a:rPr lang="ko-KR" altLang="en-US" sz="1400" smtClean="0"/>
              <a:t>상용화</a:t>
            </a:r>
            <a:endParaRPr lang="en-US" altLang="ko-KR" sz="1400" smtClean="0"/>
          </a:p>
          <a:p>
            <a:pPr lvl="1"/>
            <a:r>
              <a:rPr lang="ko-KR" altLang="en-US" sz="1400" smtClean="0">
                <a:solidFill>
                  <a:srgbClr val="C00000"/>
                </a:solidFill>
              </a:rPr>
              <a:t>개인용 </a:t>
            </a:r>
            <a:r>
              <a:rPr lang="ko-KR" altLang="en-US" sz="1400">
                <a:solidFill>
                  <a:srgbClr val="C00000"/>
                </a:solidFill>
              </a:rPr>
              <a:t>컴퓨터</a:t>
            </a:r>
            <a:r>
              <a:rPr lang="en-US" altLang="ko-KR" sz="1400">
                <a:solidFill>
                  <a:srgbClr val="C00000"/>
                </a:solidFill>
              </a:rPr>
              <a:t>(PC) </a:t>
            </a:r>
            <a:r>
              <a:rPr lang="ko-KR" altLang="en-US" sz="1400" smtClean="0">
                <a:solidFill>
                  <a:srgbClr val="C00000"/>
                </a:solidFill>
              </a:rPr>
              <a:t>시대</a:t>
            </a:r>
            <a:r>
              <a:rPr lang="en-US" altLang="ko-KR" sz="1400" smtClean="0">
                <a:solidFill>
                  <a:srgbClr val="C00000"/>
                </a:solidFill>
              </a:rPr>
              <a:t>(</a:t>
            </a:r>
            <a:r>
              <a:rPr lang="en-US" altLang="ko-KR" sz="1400">
                <a:solidFill>
                  <a:srgbClr val="C00000"/>
                </a:solidFill>
              </a:rPr>
              <a:t>1970</a:t>
            </a:r>
            <a:r>
              <a:rPr lang="ko-KR" altLang="en-US" sz="1400">
                <a:solidFill>
                  <a:srgbClr val="C00000"/>
                </a:solidFill>
              </a:rPr>
              <a:t>년대 </a:t>
            </a:r>
            <a:r>
              <a:rPr lang="en-US" altLang="ko-KR" sz="1400">
                <a:solidFill>
                  <a:srgbClr val="C00000"/>
                </a:solidFill>
              </a:rPr>
              <a:t>~ 1990</a:t>
            </a:r>
            <a:r>
              <a:rPr lang="ko-KR" altLang="en-US" sz="1400">
                <a:solidFill>
                  <a:srgbClr val="C00000"/>
                </a:solidFill>
              </a:rPr>
              <a:t>년대 초</a:t>
            </a:r>
            <a:r>
              <a:rPr lang="en-US" altLang="ko-KR" sz="1400" smtClean="0">
                <a:solidFill>
                  <a:srgbClr val="C00000"/>
                </a:solidFill>
              </a:rPr>
              <a:t>) </a:t>
            </a:r>
            <a:r>
              <a:rPr lang="en-US" altLang="ko-KR" sz="1400" smtClean="0"/>
              <a:t>: </a:t>
            </a:r>
            <a:r>
              <a:rPr lang="ko-KR" altLang="en-US" sz="1400"/>
              <a:t>마이크로프로세서와 </a:t>
            </a:r>
            <a:r>
              <a:rPr lang="en-US" altLang="ko-KR" sz="1400"/>
              <a:t>GUI</a:t>
            </a:r>
            <a:r>
              <a:rPr lang="ko-KR" altLang="en-US" sz="1400"/>
              <a:t>의 </a:t>
            </a:r>
            <a:r>
              <a:rPr lang="ko-KR" altLang="en-US" sz="1400" smtClean="0"/>
              <a:t>확산</a:t>
            </a:r>
            <a:endParaRPr lang="en-US" altLang="ko-KR" sz="1400" smtClean="0"/>
          </a:p>
          <a:p>
            <a:pPr lvl="1"/>
            <a:r>
              <a:rPr lang="ko-KR" altLang="en-US" sz="1400" smtClean="0">
                <a:solidFill>
                  <a:srgbClr val="C00000"/>
                </a:solidFill>
              </a:rPr>
              <a:t>웹 </a:t>
            </a:r>
            <a:r>
              <a:rPr lang="ko-KR" altLang="en-US" sz="1400">
                <a:solidFill>
                  <a:srgbClr val="C00000"/>
                </a:solidFill>
              </a:rPr>
              <a:t>및 클라이언트</a:t>
            </a:r>
            <a:r>
              <a:rPr lang="en-US" altLang="ko-KR" sz="1400">
                <a:solidFill>
                  <a:srgbClr val="C00000"/>
                </a:solidFill>
              </a:rPr>
              <a:t>/</a:t>
            </a:r>
            <a:r>
              <a:rPr lang="ko-KR" altLang="en-US" sz="1400">
                <a:solidFill>
                  <a:srgbClr val="C00000"/>
                </a:solidFill>
              </a:rPr>
              <a:t>서버 </a:t>
            </a:r>
            <a:r>
              <a:rPr lang="ko-KR" altLang="en-US" sz="1400" smtClean="0">
                <a:solidFill>
                  <a:srgbClr val="C00000"/>
                </a:solidFill>
              </a:rPr>
              <a:t>시대</a:t>
            </a:r>
            <a:r>
              <a:rPr lang="en-US" altLang="ko-KR" sz="1400" smtClean="0">
                <a:solidFill>
                  <a:srgbClr val="C00000"/>
                </a:solidFill>
              </a:rPr>
              <a:t>(</a:t>
            </a:r>
            <a:r>
              <a:rPr lang="en-US" altLang="ko-KR" sz="1400">
                <a:solidFill>
                  <a:srgbClr val="C00000"/>
                </a:solidFill>
              </a:rPr>
              <a:t>1990</a:t>
            </a:r>
            <a:r>
              <a:rPr lang="ko-KR" altLang="en-US" sz="1400">
                <a:solidFill>
                  <a:srgbClr val="C00000"/>
                </a:solidFill>
              </a:rPr>
              <a:t>년대 중반 </a:t>
            </a:r>
            <a:r>
              <a:rPr lang="en-US" altLang="ko-KR" sz="1400">
                <a:solidFill>
                  <a:srgbClr val="C00000"/>
                </a:solidFill>
              </a:rPr>
              <a:t>~ 2000</a:t>
            </a:r>
            <a:r>
              <a:rPr lang="ko-KR" altLang="en-US" sz="1400">
                <a:solidFill>
                  <a:srgbClr val="C00000"/>
                </a:solidFill>
              </a:rPr>
              <a:t>년대 초</a:t>
            </a:r>
            <a:r>
              <a:rPr lang="en-US" altLang="ko-KR" sz="1400" smtClean="0">
                <a:solidFill>
                  <a:srgbClr val="C00000"/>
                </a:solidFill>
              </a:rPr>
              <a:t>) </a:t>
            </a:r>
            <a:r>
              <a:rPr lang="en-US" altLang="ko-KR" sz="1400" smtClean="0"/>
              <a:t>: </a:t>
            </a:r>
            <a:r>
              <a:rPr lang="ko-KR" altLang="en-US" sz="1400"/>
              <a:t>인터넷의 폭발적 </a:t>
            </a:r>
            <a:r>
              <a:rPr lang="ko-KR" altLang="en-US" sz="1400" smtClean="0"/>
              <a:t>성장</a:t>
            </a:r>
            <a:endParaRPr lang="en-US" altLang="ko-KR" sz="1400" smtClean="0"/>
          </a:p>
          <a:p>
            <a:pPr lvl="1"/>
            <a:r>
              <a:rPr lang="ko-KR" altLang="en-US" sz="1400" smtClean="0">
                <a:solidFill>
                  <a:srgbClr val="C00000"/>
                </a:solidFill>
              </a:rPr>
              <a:t>모바일 </a:t>
            </a:r>
            <a:r>
              <a:rPr lang="ko-KR" altLang="en-US" sz="1400">
                <a:solidFill>
                  <a:srgbClr val="C00000"/>
                </a:solidFill>
              </a:rPr>
              <a:t>및 클라우드 컴퓨팅 </a:t>
            </a:r>
            <a:r>
              <a:rPr lang="ko-KR" altLang="en-US" sz="1400" smtClean="0">
                <a:solidFill>
                  <a:srgbClr val="C00000"/>
                </a:solidFill>
              </a:rPr>
              <a:t>시대</a:t>
            </a:r>
            <a:r>
              <a:rPr lang="en-US" altLang="ko-KR" sz="1400" smtClean="0">
                <a:solidFill>
                  <a:srgbClr val="C00000"/>
                </a:solidFill>
              </a:rPr>
              <a:t>(</a:t>
            </a:r>
            <a:r>
              <a:rPr lang="en-US" altLang="ko-KR" sz="1400">
                <a:solidFill>
                  <a:srgbClr val="C00000"/>
                </a:solidFill>
              </a:rPr>
              <a:t>2000</a:t>
            </a:r>
            <a:r>
              <a:rPr lang="ko-KR" altLang="en-US" sz="1400">
                <a:solidFill>
                  <a:srgbClr val="C00000"/>
                </a:solidFill>
              </a:rPr>
              <a:t>년대 중반 </a:t>
            </a:r>
            <a:r>
              <a:rPr lang="en-US" altLang="ko-KR" sz="1400">
                <a:solidFill>
                  <a:srgbClr val="C00000"/>
                </a:solidFill>
              </a:rPr>
              <a:t>~ </a:t>
            </a:r>
            <a:r>
              <a:rPr lang="ko-KR" altLang="en-US" sz="1400">
                <a:solidFill>
                  <a:srgbClr val="C00000"/>
                </a:solidFill>
              </a:rPr>
              <a:t>현재</a:t>
            </a:r>
            <a:r>
              <a:rPr lang="en-US" altLang="ko-KR" sz="1400" smtClean="0">
                <a:solidFill>
                  <a:srgbClr val="C00000"/>
                </a:solidFill>
              </a:rPr>
              <a:t>) </a:t>
            </a:r>
            <a:r>
              <a:rPr lang="en-US" altLang="ko-KR" sz="1400" smtClean="0"/>
              <a:t>: </a:t>
            </a:r>
            <a:r>
              <a:rPr lang="ko-KR" altLang="en-US" sz="1400"/>
              <a:t>언제 어디서나 접근 가능한 컴퓨팅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6984776" cy="321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103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>
                <a:solidFill>
                  <a:srgbClr val="0000CC"/>
                </a:solidFill>
              </a:rPr>
              <a:t>가상화의 발전 과정</a:t>
            </a:r>
            <a:endParaRPr lang="ko-KR" altLang="en-US" b="0">
              <a:solidFill>
                <a:srgbClr val="0000CC"/>
              </a:solidFill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ko-KR" altLang="en-US" b="0">
              <a:latin typeface="Malgun Gothic"/>
              <a:cs typeface="Malgun Gothic"/>
            </a:endParaRPr>
          </a:p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704856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57204" y="4916433"/>
            <a:ext cx="6006773" cy="9387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하이퍼바이저</a:t>
            </a: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(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가상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머신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모니터</a:t>
            </a: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: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VMM)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소프트웨어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플랫폼</a:t>
            </a:r>
            <a:endParaRPr kumimoji="1" lang="en-US" altLang="ko-KR" sz="1100" b="1" i="0" u="none" strike="noStrike" cap="none" normalizeH="0" baseline="0" smtClean="0">
              <a:ln>
                <a:noFill/>
              </a:ln>
              <a:solidFill>
                <a:srgbClr val="0D0D0D"/>
              </a:solidFill>
              <a:effectLst/>
              <a:latin typeface="HY그래픽" panose="02030600000101010101" pitchFamily="18" charset="-127"/>
              <a:ea typeface="HY그래픽" panose="02030600000101010101" pitchFamily="18" charset="-127"/>
              <a:cs typeface="굴림" pitchFamily="50" charset="-127"/>
            </a:endParaRP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단일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호스트 컴퓨터에서 여러 개의 게스트 운영체제(OS)를 동시에 실행할 수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있게 </a:t>
            </a: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해주는 가상화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기술의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핵심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요소</a:t>
            </a:r>
            <a:endParaRPr kumimoji="1" lang="en-US" altLang="ko-KR" sz="1100" b="1" i="0" u="none" strike="noStrike" cap="none" normalizeH="0" baseline="0" smtClean="0">
              <a:ln>
                <a:noFill/>
              </a:ln>
              <a:solidFill>
                <a:srgbClr val="0D0D0D"/>
              </a:solidFill>
              <a:effectLst/>
              <a:latin typeface="HY그래픽" panose="02030600000101010101" pitchFamily="18" charset="-127"/>
              <a:ea typeface="HY그래픽" panose="02030600000101010101" pitchFamily="18" charset="-127"/>
              <a:cs typeface="굴림" pitchFamily="50" charset="-127"/>
            </a:endParaRP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물리적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하드웨어 자원을 가상화하여 각 가상 머신에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할당하고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,</a:t>
            </a: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 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이를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통해 </a:t>
            </a:r>
            <a: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/>
            </a:r>
            <a:br>
              <a:rPr kumimoji="1" lang="en-US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</a:b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다양한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운영체제가 마치 독립된 컴퓨터에서 실행되는 것처럼 작동할 수 </a:t>
            </a:r>
            <a:r>
              <a:rPr kumimoji="1" lang="ko-KR" altLang="ko-KR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있도록 </a:t>
            </a:r>
            <a:r>
              <a:rPr kumimoji="1" lang="ko-KR" altLang="en-US" sz="1100" b="1" i="0" u="none" strike="noStrike" cap="none" normalizeH="0" baseline="0" smtClean="0">
                <a:ln>
                  <a:noFill/>
                </a:ln>
                <a:solidFill>
                  <a:srgbClr val="0D0D0D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함</a:t>
            </a:r>
            <a:endParaRPr kumimoji="1" lang="ko-KR" altLang="ko-KR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그래픽" panose="02030600000101010101" pitchFamily="18" charset="-127"/>
              <a:ea typeface="HY그래픽" panose="02030600000101010101" pitchFamily="18" charset="-127"/>
              <a:cs typeface="굴림" pitchFamily="50" charset="-127"/>
            </a:endParaRPr>
          </a:p>
        </p:txBody>
      </p:sp>
      <p:pic>
        <p:nvPicPr>
          <p:cNvPr id="7171" name="Picture 3" descr="https://blog.kakaocdn.net/dna/cjrjva/btsGS4Gi29C/AAAAAAAAAAAAAAAAAAAAACt-TKQ5V1_xLEvCCSulaCUJFi_Q5SfrXae3j8hr32X5/img.png?credential=yqXZFxpELC7KVnFOS48ylbz2pIh7yKj8&amp;expires=1753973999&amp;allow_ip=&amp;allow_referer=&amp;signature=LJmFVIaHl5%2BMZEGuZzEq0QCeMPE%3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725144"/>
            <a:ext cx="1951070" cy="205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가상화 기술 종류</a:t>
            </a:r>
          </a:p>
          <a:p>
            <a:endParaRPr lang="ko-KR" altLang="en-US"/>
          </a:p>
        </p:txBody>
      </p:sp>
      <p:pic>
        <p:nvPicPr>
          <p:cNvPr id="17410" name="Picture 2" descr="https://blog.kakaocdn.net/dn/8a5hW/btreJQqOg5A/bUqBhDsnhdmbcgSP2Y560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46662"/>
            <a:ext cx="3672408" cy="238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blog.kakaocdn.net/dn/1rOCD/btreJYIGaN9/YyV2EsdmqYMauVU6uKdXPK/im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36218"/>
            <a:ext cx="3744416" cy="238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66" y="4527169"/>
            <a:ext cx="12096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39552" y="4886573"/>
            <a:ext cx="3888432" cy="9002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호스트 운영체제 위에 가상화 소프트웨어와 가상머신을 작동시키는 </a:t>
            </a:r>
            <a:r>
              <a:rPr lang="ko-KR" altLang="en-US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방식</a:t>
            </a:r>
            <a:endParaRPr lang="en-US" altLang="ko-KR" sz="105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일반적인 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가상화 기술로는 </a:t>
            </a:r>
            <a:r>
              <a:rPr lang="en-US" altLang="ko-KR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VMWare, Virtual Box 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등이 </a:t>
            </a:r>
            <a:r>
              <a:rPr lang="ko-KR" altLang="en-US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있음</a:t>
            </a:r>
            <a:endParaRPr lang="en-US" altLang="ko-KR" sz="105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물리적 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하드웨어에 </a:t>
            </a:r>
            <a:r>
              <a:rPr lang="ko-KR" altLang="en-US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호스트 </a:t>
            </a:r>
            <a:r>
              <a:rPr lang="en-US" altLang="ko-KR" sz="105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를 설치하고</a:t>
            </a:r>
            <a:r>
              <a:rPr lang="en-US" altLang="ko-KR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그 위에 게스트</a:t>
            </a:r>
            <a:r>
              <a:rPr lang="en-US" altLang="ko-KR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OS </a:t>
            </a:r>
            <a:r>
              <a:rPr lang="ko-KR" altLang="en-US" sz="1050" b="1">
                <a:latin typeface="HY그래픽" panose="02030600000101010101" pitchFamily="18" charset="-127"/>
                <a:ea typeface="HY그래픽" panose="02030600000101010101" pitchFamily="18" charset="-127"/>
              </a:rPr>
              <a:t>전체를 가상화하는 방식</a:t>
            </a:r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78" y="4431919"/>
            <a:ext cx="14382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572000" y="4886573"/>
            <a:ext cx="4248472" cy="132343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하이퍼바이저는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호스트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를 필요로 하지 않는 타입의 가상화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방식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호스트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를 설치하는 게 아니라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 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하이퍼바이저라는 소프트웨어를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물리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하드웨어 위에 직접 작동시켜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하이퍼바이져 위에 각각의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하드웨어에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게스트 운영체제를 설치해서 움직이게 하는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것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호스트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OS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형과 다른 점은 가상머신이 마치 독립적인 호스트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시스템처럼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작동한다는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것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복수의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가상화머신이 서로 간섭하지 않도록 하는 것이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하이퍼바이저형의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역할이기 때문에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처리 오버헤드가 존재하지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않음</a:t>
            </a:r>
            <a:endParaRPr lang="ko-KR" altLang="en-US" sz="1000" b="1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88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가상화 기술 종류</a:t>
            </a:r>
          </a:p>
          <a:p>
            <a:endParaRPr lang="ko-KR" altLang="en-US"/>
          </a:p>
        </p:txBody>
      </p:sp>
      <p:pic>
        <p:nvPicPr>
          <p:cNvPr id="25602" name="Picture 2" descr="https://blog.kakaocdn.net/dn/Sg8Y7/btreKlRGN5p/w7Trtk254aEYJtWJqMdmJ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0848"/>
            <a:ext cx="7191375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548361"/>
            <a:ext cx="54102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37057" y="5013176"/>
            <a:ext cx="5443256" cy="10156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반가상화란 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Xen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에서 전가상화의 가장 큰 문제점인 성능 문제를 해결하기 위해 나온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기술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하드웨어를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완전히 가상화하지 않는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기술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게스트 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의 커널을 일부 수정하여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 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특권 명령이 수행될 때 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Hypercall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을 호출하여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하이퍼바이저가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실행되도록 하는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기술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게스트 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가 직접 하드웨어를 제어하지 않고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하이퍼바이저가 제어하는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방식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대표적으로는 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Xen, KVM(Kernel-based Virtual Machine)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이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있음</a:t>
            </a:r>
            <a:endParaRPr lang="ko-KR" altLang="en-US" sz="1000" b="1"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0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가상화 기술 종류</a:t>
            </a:r>
          </a:p>
          <a:p>
            <a:endParaRPr lang="ko-KR" altLang="en-US"/>
          </a:p>
        </p:txBody>
      </p:sp>
      <p:pic>
        <p:nvPicPr>
          <p:cNvPr id="26626" name="Picture 2" descr="https://blog.kakaocdn.net/dn/KKj3P/btreOM1fBEC/xF7aT8OYIr72HIwO0KEDgK/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060848"/>
            <a:ext cx="6086475" cy="28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22" y="4786537"/>
            <a:ext cx="128587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508404" y="5301208"/>
            <a:ext cx="6159940" cy="10156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컨테이너형은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하드웨어를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가상화하는 방식이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아님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OS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를 가상화하지 않고 소프트웨어를 바로 가상화하는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기술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프로세스를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격리시키기 때문에 가볍고 빠르게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동작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CPU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나 메모리는 프로세스가 필요한 만큼만 추가로 사용되기 때문에 성능적으로도 거의 손실이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없음</a:t>
            </a:r>
            <a:endParaRPr lang="en-US" altLang="ko-KR" sz="10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하나의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서버에 여러 개의 컨테이너를 실행하면 서로 영향을 주지 않고 독립적으로 실행되기 때문에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마치 </a:t>
            </a:r>
            <a:r>
              <a:rPr lang="ko-KR" altLang="en-US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성능 좋고 가벼운 가상머신을 사용하는 느낌을 줄 수 </a:t>
            </a:r>
            <a:r>
              <a:rPr lang="ko-KR" altLang="en-US" sz="10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있음</a:t>
            </a:r>
            <a:r>
              <a:rPr lang="en-US" altLang="ko-KR" sz="1000" b="1">
                <a:latin typeface="HY그래픽" panose="02030600000101010101" pitchFamily="18" charset="-127"/>
                <a:ea typeface="HY그래픽" panose="02030600000101010101" pitchFamily="18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91954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180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시스템</a:t>
            </a:r>
            <a:r>
              <a:rPr lang="ko-KR" altLang="en-US" spc="-9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관리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 spc="-85" smtClean="0">
                <a:cs typeface="Malgun Gothic"/>
              </a:rPr>
              <a:t>사용자 </a:t>
            </a:r>
            <a:r>
              <a:rPr lang="ko-KR" altLang="en-US" spc="-20" smtClean="0">
                <a:cs typeface="Malgun Gothic"/>
              </a:rPr>
              <a:t>모니터링</a:t>
            </a:r>
            <a:endParaRPr lang="en-US" altLang="ko-KR" spc="-20" smtClean="0"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 spc="-80" smtClean="0">
                <a:cs typeface="Malgun Gothic"/>
              </a:rPr>
              <a:t>가상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공간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제공</a:t>
            </a:r>
            <a:endParaRPr lang="en-US" altLang="ko-KR" spc="-25" smtClean="0"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 spc="-80" smtClean="0">
                <a:cs typeface="Malgun Gothic"/>
              </a:rPr>
              <a:t>가상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시스템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20" smtClean="0">
                <a:cs typeface="Malgun Gothic"/>
              </a:rPr>
              <a:t>모니터링</a:t>
            </a:r>
            <a:endParaRPr lang="en-US" altLang="ko-KR" spc="-20" smtClean="0"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 spc="-85" smtClean="0">
                <a:cs typeface="Malgun Gothic"/>
              </a:rPr>
              <a:t>사용자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서비스별</a:t>
            </a:r>
            <a:r>
              <a:rPr lang="ko-KR" altLang="en-US" spc="-80" smtClean="0">
                <a:cs typeface="Malgun Gothic"/>
              </a:rPr>
              <a:t> 자원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활용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정도에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따른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동적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자원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할당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및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동적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스케줄링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제공</a:t>
            </a:r>
            <a:endParaRPr lang="en-US" altLang="ko-KR" spc="-25" smtClean="0">
              <a:cs typeface="Malgun Gothic"/>
            </a:endParaRPr>
          </a:p>
          <a:p>
            <a:pPr marL="412750" lvl="1">
              <a:spcBef>
                <a:spcPts val="1180"/>
              </a:spcBef>
            </a:pPr>
            <a:r>
              <a:rPr lang="ko-KR" altLang="en-US" spc="-80" smtClean="0">
                <a:cs typeface="Malgun Gothic"/>
              </a:rPr>
              <a:t>주요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시스템 솔루션 마스터들에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대한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관리</a:t>
            </a: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33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서비스</a:t>
            </a:r>
            <a:r>
              <a:rPr lang="ko-KR" altLang="en-US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플랫폼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플랫폼이란</a:t>
            </a:r>
            <a:r>
              <a:rPr lang="en-US" altLang="ko-KR" spc="-85" smtClean="0">
                <a:cs typeface="Malgun Gothic"/>
              </a:rPr>
              <a:t>?</a:t>
            </a: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사용자들이</a:t>
            </a:r>
            <a:r>
              <a:rPr lang="ko-KR" altLang="en-US" spc="-55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클라우드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인프라에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사용자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고유의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응용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40" smtClean="0">
                <a:solidFill>
                  <a:srgbClr val="C00000"/>
                </a:solidFill>
                <a:cs typeface="Malgun Gothic"/>
              </a:rPr>
              <a:t>또는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인터넷 서비스를</a:t>
            </a:r>
            <a:r>
              <a:rPr lang="ko-KR" altLang="en-US" spc="-5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5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5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구축하기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위한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인터페이스를</a:t>
            </a:r>
            <a:r>
              <a:rPr lang="ko-KR" altLang="en-US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제공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프로그래밍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언어의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인터프리터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환경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등과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같은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소프트웨어</a:t>
            </a:r>
            <a:r>
              <a:rPr lang="ko-KR" altLang="en-US" spc="-80" smtClean="0">
                <a:cs typeface="Malgun Gothic"/>
              </a:rPr>
              <a:t> 개발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65" smtClean="0">
                <a:cs typeface="Malgun Gothic"/>
              </a:rPr>
              <a:t>환경들과</a:t>
            </a:r>
            <a:r>
              <a:rPr lang="en-US" altLang="ko-KR" spc="-65" smtClean="0">
                <a:cs typeface="Malgun Gothic"/>
              </a:rPr>
              <a:t/>
            </a:r>
            <a:br>
              <a:rPr lang="en-US" altLang="ko-KR" spc="-65" smtClean="0">
                <a:cs typeface="Malgun Gothic"/>
              </a:rPr>
            </a:br>
            <a:r>
              <a:rPr lang="ko-KR" altLang="en-US" spc="-80" smtClean="0">
                <a:cs typeface="Malgun Gothic"/>
              </a:rPr>
              <a:t>보유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서비스들의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en-US" altLang="ko-KR" spc="-65" smtClean="0">
                <a:cs typeface="Malgun Gothic"/>
              </a:rPr>
              <a:t>API</a:t>
            </a:r>
            <a:r>
              <a:rPr lang="ko-KR" altLang="en-US" spc="114" smtClean="0">
                <a:cs typeface="Malgun Gothic"/>
              </a:rPr>
              <a:t>를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제공하여</a:t>
            </a:r>
            <a:r>
              <a:rPr lang="ko-KR" altLang="en-US" spc="-80" smtClean="0">
                <a:cs typeface="Malgun Gothic"/>
              </a:rPr>
              <a:t> 연결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가능하도록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함</a:t>
            </a:r>
            <a:endParaRPr lang="en-US" altLang="ko-KR" spc="-50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서비스 </a:t>
            </a:r>
            <a:r>
              <a:rPr lang="ko-KR" altLang="en-US" spc="-80" smtClean="0">
                <a:cs typeface="Malgun Gothic"/>
              </a:rPr>
              <a:t>플랫폼으로</a:t>
            </a:r>
            <a:r>
              <a:rPr lang="ko-KR" altLang="en-US" spc="-5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제공하는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사례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협업을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위한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10" smtClean="0">
                <a:cs typeface="Malgun Gothic"/>
              </a:rPr>
              <a:t>인터페이스</a:t>
            </a:r>
            <a:endParaRPr lang="en-US" altLang="ko-KR" spc="-10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대용량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데이터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처리를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위한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분산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병렬</a:t>
            </a:r>
            <a:r>
              <a:rPr lang="ko-KR" altLang="en-US" spc="-12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처리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환경</a:t>
            </a:r>
            <a:endParaRPr lang="en-US" altLang="ko-KR" spc="-25" smtClean="0"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데이터베이스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10" smtClean="0">
                <a:cs typeface="Malgun Gothic"/>
              </a:rPr>
              <a:t>인터페이스</a:t>
            </a: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5091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기술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mtClean="0">
                <a:solidFill>
                  <a:srgbClr val="0000CC"/>
                </a:solidFill>
                <a:cs typeface="Malgun Gothic"/>
              </a:rPr>
              <a:t>보안</a:t>
            </a:r>
            <a:r>
              <a:rPr lang="en-US" altLang="ko-KR">
                <a:solidFill>
                  <a:srgbClr val="0000CC"/>
                </a:solidFill>
                <a:cs typeface="Malgun Gothic"/>
              </a:rPr>
              <a:t>,</a:t>
            </a:r>
            <a:r>
              <a:rPr lang="ko-KR" altLang="en-US" spc="-145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>
                <a:solidFill>
                  <a:srgbClr val="0000CC"/>
                </a:solidFill>
                <a:cs typeface="Malgun Gothic"/>
              </a:rPr>
              <a:t>과금</a:t>
            </a:r>
            <a:r>
              <a:rPr lang="en-US" altLang="ko-KR">
                <a:solidFill>
                  <a:srgbClr val="0000CC"/>
                </a:solidFill>
                <a:cs typeface="Malgun Gothic"/>
              </a:rPr>
              <a:t>,</a:t>
            </a:r>
            <a:r>
              <a:rPr lang="ko-KR" altLang="en-US" spc="-15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85">
                <a:solidFill>
                  <a:srgbClr val="0000CC"/>
                </a:solidFill>
                <a:cs typeface="Malgun Gothic"/>
              </a:rPr>
              <a:t>사용자</a:t>
            </a:r>
            <a:r>
              <a:rPr lang="ko-KR" altLang="en-US" spc="-16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인증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사용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용량에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따른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과금</a:t>
            </a:r>
            <a:endParaRPr lang="en-US" altLang="ko-KR" spc="-25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사용자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인증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10" smtClean="0">
                <a:cs typeface="Malgun Gothic"/>
              </a:rPr>
              <a:t>인터페이스</a:t>
            </a:r>
            <a:endParaRPr lang="en-US" altLang="ko-KR" spc="-10" smtClean="0"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사용자들의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접근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등에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대한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트러스티드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플랫폼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기술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확보</a:t>
            </a: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670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>
                <a:solidFill>
                  <a:srgbClr val="0000CC"/>
                </a:solidFill>
              </a:rPr>
              <a:t>클라우드 컴퓨팅 서비스 유형</a:t>
            </a:r>
            <a:endParaRPr lang="ko-KR" altLang="en-US">
              <a:solidFill>
                <a:srgbClr val="0000CC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2166937"/>
            <a:ext cx="792088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447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en-US" altLang="ko-KR" spc="270" smtClean="0">
                <a:solidFill>
                  <a:srgbClr val="0000CC"/>
                </a:solidFill>
                <a:cs typeface="Malgun Gothic"/>
              </a:rPr>
              <a:t>Iaas(Infrastructure </a:t>
            </a:r>
            <a:r>
              <a:rPr lang="en-US" altLang="ko-KR" spc="270">
                <a:solidFill>
                  <a:srgbClr val="0000CC"/>
                </a:solidFill>
                <a:cs typeface="Malgun Gothic"/>
              </a:rPr>
              <a:t>as a Service</a:t>
            </a:r>
            <a:r>
              <a:rPr lang="en-US" altLang="ko-KR" spc="270" smtClean="0">
                <a:solidFill>
                  <a:srgbClr val="0000CC"/>
                </a:solidFill>
                <a:cs typeface="Malgun Gothic"/>
              </a:rPr>
              <a:t>)</a:t>
            </a: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서버의 </a:t>
            </a:r>
            <a:r>
              <a:rPr lang="en-US" altLang="ko-KR" spc="-85" smtClean="0">
                <a:cs typeface="Malgun Gothic"/>
              </a:rPr>
              <a:t>CPU</a:t>
            </a:r>
            <a:r>
              <a:rPr lang="en-US" altLang="ko-KR" spc="270" smtClean="0">
                <a:cs typeface="Malgun Gothic"/>
              </a:rPr>
              <a:t>,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60" smtClean="0">
                <a:cs typeface="Malgun Gothic"/>
              </a:rPr>
              <a:t>네트워크</a:t>
            </a:r>
            <a:r>
              <a:rPr lang="en-US" altLang="ko-KR" spc="-60" smtClean="0">
                <a:cs typeface="Malgun Gothic"/>
              </a:rPr>
              <a:t>,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스토리지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등의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 인터넷으로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제공하는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형태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개발자를 </a:t>
            </a:r>
            <a:r>
              <a:rPr lang="ko-KR" altLang="en-US" spc="-80" smtClean="0">
                <a:cs typeface="Malgun Gothic"/>
              </a:rPr>
              <a:t>위한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기반</a:t>
            </a:r>
            <a:r>
              <a:rPr lang="en-US" altLang="ko-KR" spc="-25" smtClean="0">
                <a:cs typeface="Malgun Gothic"/>
              </a:rPr>
              <a:t>(</a:t>
            </a:r>
            <a:r>
              <a:rPr lang="ko-KR" altLang="en-US" spc="-25" smtClean="0">
                <a:cs typeface="Malgun Gothic"/>
              </a:rPr>
              <a:t>기초</a:t>
            </a:r>
            <a:r>
              <a:rPr lang="en-US" altLang="ko-KR" spc="-25" smtClean="0">
                <a:cs typeface="Malgun Gothic"/>
              </a:rPr>
              <a:t>)</a:t>
            </a:r>
            <a:r>
              <a:rPr lang="ko-KR" altLang="en-US" spc="-25" smtClean="0">
                <a:cs typeface="Malgun Gothic"/>
              </a:rPr>
              <a:t>을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개발하는데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사용하는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서비스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방식 </a:t>
            </a:r>
            <a:r>
              <a:rPr lang="en-US" altLang="ko-KR" spc="-25" smtClean="0">
                <a:cs typeface="Malgun Gothic"/>
                <a:sym typeface="Wingdings" panose="05000000000000000000" pitchFamily="2" charset="2"/>
              </a:rPr>
              <a:t>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하부의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인프라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50" smtClean="0">
                <a:solidFill>
                  <a:srgbClr val="C00000"/>
                </a:solidFill>
                <a:cs typeface="Malgun Gothic"/>
              </a:rPr>
              <a:t>부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분만</a:t>
            </a:r>
            <a:r>
              <a:rPr lang="ko-KR" altLang="en-US" spc="-11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제공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en-US" altLang="ko-KR" sz="1400" smtClean="0"/>
              <a:t>AWS </a:t>
            </a:r>
            <a:r>
              <a:rPr lang="en-US" altLang="ko-KR" sz="1400"/>
              <a:t>EC2, Azure Virtual Machines, Google Compute Engine</a:t>
            </a:r>
            <a:r>
              <a:rPr lang="ko-KR" altLang="en-US" sz="1400"/>
              <a:t>과 같은 가상 서버 </a:t>
            </a:r>
            <a:r>
              <a:rPr lang="ko-KR" altLang="en-US" sz="1400" smtClean="0"/>
              <a:t>서비스</a:t>
            </a:r>
            <a:r>
              <a:rPr lang="en-US" altLang="ko-KR" sz="1400" smtClean="0"/>
              <a:t>, AWS </a:t>
            </a:r>
            <a:r>
              <a:rPr lang="en-US" altLang="ko-KR" sz="1400"/>
              <a:t>S3, Azure Blob Storage, Google Cloud Storage</a:t>
            </a:r>
            <a:r>
              <a:rPr lang="ko-KR" altLang="en-US" sz="1400"/>
              <a:t>와 같은 스토리지 </a:t>
            </a:r>
            <a:r>
              <a:rPr lang="ko-KR" altLang="en-US" sz="1400" smtClean="0"/>
              <a:t>서비스</a:t>
            </a:r>
            <a:r>
              <a:rPr lang="en-US" altLang="ko-KR" sz="1400" smtClean="0"/>
              <a:t>,  </a:t>
            </a:r>
            <a:r>
              <a:rPr lang="ko-KR" altLang="en-US" sz="1400" smtClean="0"/>
              <a:t>네트워크 장비 </a:t>
            </a:r>
            <a:r>
              <a:rPr lang="en-US" altLang="ko-KR" sz="1400" smtClean="0"/>
              <a:t>(</a:t>
            </a:r>
            <a:r>
              <a:rPr lang="ko-KR" altLang="en-US" sz="1400" smtClean="0"/>
              <a:t>라우터</a:t>
            </a:r>
            <a:r>
              <a:rPr lang="en-US" altLang="ko-KR" sz="1400" smtClean="0"/>
              <a:t>, </a:t>
            </a:r>
            <a:r>
              <a:rPr lang="ko-KR" altLang="en-US" sz="1400" smtClean="0"/>
              <a:t>스위치 등</a:t>
            </a:r>
            <a:r>
              <a:rPr lang="en-US" altLang="ko-KR" sz="1400" smtClean="0"/>
              <a:t>) </a:t>
            </a:r>
            <a:r>
              <a:rPr lang="ko-KR" altLang="en-US" sz="1400" smtClean="0"/>
              <a:t>가상화 서비스</a:t>
            </a:r>
            <a:endParaRPr lang="en-US" altLang="ko-KR" sz="1400" smtClean="0"/>
          </a:p>
          <a:p>
            <a:pPr marL="413385" lvl="1">
              <a:spcBef>
                <a:spcPts val="1380"/>
              </a:spcBef>
            </a:pP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/>
              <a:t>클라우드</a:t>
            </a:r>
            <a:r>
              <a:rPr lang="ko-KR" altLang="en-US" spc="-390"/>
              <a:t> </a:t>
            </a:r>
            <a:r>
              <a:rPr lang="ko-KR" altLang="en-US" spc="-40"/>
              <a:t>컴퓨팅</a:t>
            </a:r>
            <a:r>
              <a:rPr lang="ko-KR" altLang="en-US" spc="-400"/>
              <a:t> </a:t>
            </a:r>
            <a:r>
              <a:rPr lang="ko-KR" altLang="en-US" spc="-25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pc="270">
                <a:solidFill>
                  <a:srgbClr val="0000CC"/>
                </a:solidFill>
                <a:cs typeface="Malgun Gothic"/>
              </a:rPr>
              <a:t>Iaas(Infrastructure as a Service)</a:t>
            </a:r>
          </a:p>
          <a:p>
            <a:pPr lvl="1"/>
            <a:r>
              <a:rPr lang="en-US" altLang="ko-KR" spc="270" smtClean="0">
                <a:solidFill>
                  <a:srgbClr val="C00000"/>
                </a:solidFill>
                <a:cs typeface="Malgun Gothic"/>
              </a:rPr>
              <a:t>Iaas </a:t>
            </a:r>
            <a:r>
              <a:rPr lang="ko-KR" altLang="en-US" smtClean="0">
                <a:solidFill>
                  <a:srgbClr val="C00000"/>
                </a:solidFill>
              </a:rPr>
              <a:t>클라우드 </a:t>
            </a:r>
            <a:r>
              <a:rPr lang="ko-KR" altLang="en-US">
                <a:solidFill>
                  <a:srgbClr val="C00000"/>
                </a:solidFill>
              </a:rPr>
              <a:t>서비스 모델을 라면 레시피에 </a:t>
            </a:r>
            <a:r>
              <a:rPr lang="ko-KR" altLang="en-US" smtClean="0">
                <a:solidFill>
                  <a:srgbClr val="C00000"/>
                </a:solidFill>
              </a:rPr>
              <a:t>비유하기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제공받는 </a:t>
            </a:r>
            <a:r>
              <a:rPr lang="ko-KR" altLang="en-US"/>
              <a:t>것 </a:t>
            </a:r>
            <a:r>
              <a:rPr lang="en-US" altLang="ko-KR"/>
              <a:t>(IaaS </a:t>
            </a:r>
            <a:r>
              <a:rPr lang="ko-KR" altLang="en-US"/>
              <a:t>제공업체</a:t>
            </a:r>
            <a:r>
              <a:rPr lang="en-US" altLang="ko-KR" smtClean="0"/>
              <a:t>)</a:t>
            </a:r>
            <a:endParaRPr lang="ko-KR" altLang="en-US"/>
          </a:p>
          <a:p>
            <a:pPr lvl="3"/>
            <a:r>
              <a:rPr lang="ko-KR" altLang="en-US" sz="1400" smtClean="0"/>
              <a:t>냄비</a:t>
            </a:r>
            <a:r>
              <a:rPr lang="en-US" altLang="ko-KR" sz="1400" smtClean="0"/>
              <a:t>(</a:t>
            </a:r>
            <a:r>
              <a:rPr lang="ko-KR" altLang="en-US" sz="1400"/>
              <a:t>서버</a:t>
            </a:r>
            <a:r>
              <a:rPr lang="en-US" altLang="ko-KR" sz="1400" smtClean="0"/>
              <a:t>) :</a:t>
            </a:r>
            <a:r>
              <a:rPr lang="ko-KR" altLang="en-US" sz="1400" smtClean="0"/>
              <a:t> </a:t>
            </a:r>
            <a:r>
              <a:rPr lang="ko-KR" altLang="en-US" sz="1400"/>
              <a:t>가상 머신</a:t>
            </a:r>
            <a:r>
              <a:rPr lang="en-US" altLang="ko-KR" sz="1400"/>
              <a:t>(VM)</a:t>
            </a:r>
          </a:p>
          <a:p>
            <a:pPr lvl="3"/>
            <a:r>
              <a:rPr lang="ko-KR" altLang="en-US" sz="1400"/>
              <a:t>불</a:t>
            </a:r>
            <a:r>
              <a:rPr lang="en-US" altLang="ko-KR" sz="1400"/>
              <a:t>/</a:t>
            </a:r>
            <a:r>
              <a:rPr lang="ko-KR" altLang="en-US" sz="1400" smtClean="0"/>
              <a:t>가스레인지</a:t>
            </a:r>
            <a:r>
              <a:rPr lang="en-US" altLang="ko-KR" sz="1400" smtClean="0"/>
              <a:t>(</a:t>
            </a:r>
            <a:r>
              <a:rPr lang="ko-KR" altLang="en-US" sz="1400"/>
              <a:t>네트워킹</a:t>
            </a:r>
            <a:r>
              <a:rPr lang="en-US" altLang="ko-KR" sz="1400"/>
              <a:t>/</a:t>
            </a:r>
            <a:r>
              <a:rPr lang="ko-KR" altLang="en-US" sz="1400"/>
              <a:t>컴퓨팅 파워</a:t>
            </a:r>
            <a:r>
              <a:rPr lang="en-US" altLang="ko-KR" sz="1400"/>
              <a:t>):</a:t>
            </a:r>
            <a:r>
              <a:rPr lang="ko-KR" altLang="en-US" sz="1400"/>
              <a:t> </a:t>
            </a:r>
            <a:r>
              <a:rPr lang="en-US" altLang="ko-KR" sz="1400"/>
              <a:t>CPU, RAM, </a:t>
            </a:r>
            <a:r>
              <a:rPr lang="ko-KR" altLang="en-US" sz="1400"/>
              <a:t>대역폭</a:t>
            </a:r>
          </a:p>
          <a:p>
            <a:pPr lvl="3"/>
            <a:r>
              <a:rPr lang="ko-KR" altLang="en-US" sz="1400"/>
              <a:t>싱크대</a:t>
            </a:r>
            <a:r>
              <a:rPr lang="en-US" altLang="ko-KR" sz="1400"/>
              <a:t>/</a:t>
            </a:r>
            <a:r>
              <a:rPr lang="ko-KR" altLang="en-US" sz="1400"/>
              <a:t>수도 </a:t>
            </a:r>
            <a:r>
              <a:rPr lang="en-US" altLang="ko-KR" sz="1400"/>
              <a:t>(</a:t>
            </a:r>
            <a:r>
              <a:rPr lang="ko-KR" altLang="en-US" sz="1400"/>
              <a:t>스토리지</a:t>
            </a:r>
            <a:r>
              <a:rPr lang="en-US" altLang="ko-KR" sz="1400"/>
              <a:t>):</a:t>
            </a:r>
            <a:r>
              <a:rPr lang="ko-KR" altLang="en-US" sz="1400"/>
              <a:t> 가상 디스크</a:t>
            </a:r>
            <a:r>
              <a:rPr lang="en-US" altLang="ko-KR" sz="1400"/>
              <a:t>, </a:t>
            </a:r>
            <a:r>
              <a:rPr lang="ko-KR" altLang="en-US" sz="1400"/>
              <a:t>클라우드 스토리지</a:t>
            </a:r>
          </a:p>
          <a:p>
            <a:pPr lvl="3"/>
            <a:r>
              <a:rPr lang="ko-KR" altLang="en-US" sz="1400">
                <a:solidFill>
                  <a:srgbClr val="006600"/>
                </a:solidFill>
              </a:rPr>
              <a:t>주방 </a:t>
            </a:r>
            <a:r>
              <a:rPr lang="ko-KR" altLang="en-US" sz="1400" smtClean="0">
                <a:solidFill>
                  <a:srgbClr val="006600"/>
                </a:solidFill>
              </a:rPr>
              <a:t>공간</a:t>
            </a:r>
            <a:r>
              <a:rPr lang="en-US" altLang="ko-KR" sz="1400" smtClean="0">
                <a:solidFill>
                  <a:srgbClr val="006600"/>
                </a:solidFill>
              </a:rPr>
              <a:t>(</a:t>
            </a:r>
            <a:r>
              <a:rPr lang="ko-KR" altLang="en-US" sz="1400">
                <a:solidFill>
                  <a:srgbClr val="006600"/>
                </a:solidFill>
              </a:rPr>
              <a:t>데이터센터</a:t>
            </a:r>
            <a:r>
              <a:rPr lang="en-US" altLang="ko-KR" sz="1400">
                <a:solidFill>
                  <a:srgbClr val="006600"/>
                </a:solidFill>
              </a:rPr>
              <a:t>):</a:t>
            </a:r>
            <a:r>
              <a:rPr lang="ko-KR" altLang="en-US" sz="1400">
                <a:solidFill>
                  <a:srgbClr val="006600"/>
                </a:solidFill>
              </a:rPr>
              <a:t> 물리적인 데이터센터 인프라</a:t>
            </a:r>
          </a:p>
          <a:p>
            <a:pPr lvl="2"/>
            <a:r>
              <a:rPr lang="ko-KR" altLang="en-US"/>
              <a:t>내가 하는 것 </a:t>
            </a:r>
            <a:r>
              <a:rPr lang="en-US" altLang="ko-KR"/>
              <a:t>(</a:t>
            </a:r>
            <a:r>
              <a:rPr lang="ko-KR" altLang="en-US"/>
              <a:t>사용자</a:t>
            </a:r>
            <a:r>
              <a:rPr lang="en-US" altLang="ko-KR"/>
              <a:t>):</a:t>
            </a:r>
            <a:endParaRPr lang="ko-KR" altLang="en-US"/>
          </a:p>
          <a:p>
            <a:pPr lvl="3"/>
            <a:r>
              <a:rPr lang="ko-KR" altLang="en-US" sz="1400"/>
              <a:t>라면 종류 선택 및 구매 </a:t>
            </a:r>
            <a:r>
              <a:rPr lang="en-US" altLang="ko-KR" sz="1400"/>
              <a:t>(</a:t>
            </a:r>
            <a:r>
              <a:rPr lang="ko-KR" altLang="en-US" sz="1400"/>
              <a:t>운영체제</a:t>
            </a:r>
            <a:r>
              <a:rPr lang="en-US" altLang="ko-KR" sz="1400"/>
              <a:t>, </a:t>
            </a:r>
            <a:r>
              <a:rPr lang="ko-KR" altLang="en-US" sz="1400"/>
              <a:t>미들웨어 선택 및 설치</a:t>
            </a:r>
            <a:r>
              <a:rPr lang="en-US" altLang="ko-KR" sz="1400"/>
              <a:t>):</a:t>
            </a:r>
            <a:r>
              <a:rPr lang="ko-KR" altLang="en-US" sz="1400"/>
              <a:t> 내가 원하는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en-US" altLang="ko-KR" sz="1400" smtClean="0"/>
              <a:t>OS(Windows</a:t>
            </a:r>
            <a:r>
              <a:rPr lang="en-US" altLang="ko-KR" sz="1400"/>
              <a:t>, Linux), </a:t>
            </a:r>
            <a:r>
              <a:rPr lang="ko-KR" altLang="en-US" sz="1400"/>
              <a:t>데이터베이스</a:t>
            </a:r>
            <a:r>
              <a:rPr lang="en-US" altLang="ko-KR" sz="1400"/>
              <a:t>, </a:t>
            </a:r>
            <a:r>
              <a:rPr lang="ko-KR" altLang="en-US" sz="1400"/>
              <a:t>웹 서버 등을 직접 설치하고 </a:t>
            </a:r>
            <a:r>
              <a:rPr lang="ko-KR" altLang="en-US" sz="1400" smtClean="0"/>
              <a:t>설정</a:t>
            </a:r>
            <a:endParaRPr lang="en-US" altLang="ko-KR" sz="1400"/>
          </a:p>
          <a:p>
            <a:pPr lvl="3"/>
            <a:r>
              <a:rPr lang="ko-KR" altLang="en-US" sz="1400"/>
              <a:t>라면 끓이는 방법 결정 </a:t>
            </a:r>
            <a:r>
              <a:rPr lang="en-US" altLang="ko-KR" sz="1400"/>
              <a:t>(</a:t>
            </a:r>
            <a:r>
              <a:rPr lang="ko-KR" altLang="en-US" sz="1400"/>
              <a:t>애플리케이션 개발 및 배포</a:t>
            </a:r>
            <a:r>
              <a:rPr lang="en-US" altLang="ko-KR" sz="1400"/>
              <a:t>):</a:t>
            </a:r>
            <a:r>
              <a:rPr lang="ko-KR" altLang="en-US" sz="1400"/>
              <a:t> 애플리케이션 코드를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직접 </a:t>
            </a:r>
            <a:r>
              <a:rPr lang="ko-KR" altLang="en-US" sz="1400"/>
              <a:t>작성하고</a:t>
            </a:r>
            <a:r>
              <a:rPr lang="en-US" altLang="ko-KR" sz="1400"/>
              <a:t>, </a:t>
            </a:r>
            <a:r>
              <a:rPr lang="ko-KR" altLang="en-US" sz="1400"/>
              <a:t>서버에 배포하고</a:t>
            </a:r>
            <a:r>
              <a:rPr lang="en-US" altLang="ko-KR" sz="1400"/>
              <a:t>, </a:t>
            </a:r>
            <a:r>
              <a:rPr lang="ko-KR" altLang="en-US" sz="1400"/>
              <a:t>실행 환경을 </a:t>
            </a:r>
            <a:r>
              <a:rPr lang="ko-KR" altLang="en-US" sz="1400" smtClean="0"/>
              <a:t>설정</a:t>
            </a:r>
            <a:endParaRPr lang="en-US" altLang="ko-KR" sz="1400"/>
          </a:p>
          <a:p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013176"/>
            <a:ext cx="460851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922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4965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solidFill>
                  <a:srgbClr val="0000CC"/>
                </a:solidFill>
                <a:cs typeface="Malgun Gothic"/>
              </a:rPr>
              <a:t>클라우드 컴퓨팅의 개념은 오래전에 </a:t>
            </a:r>
            <a:r>
              <a:rPr lang="ko-KR" altLang="en-US" smtClean="0">
                <a:solidFill>
                  <a:srgbClr val="0000CC"/>
                </a:solidFill>
                <a:cs typeface="Malgun Gothic"/>
              </a:rPr>
              <a:t>등장했음</a:t>
            </a:r>
            <a:endParaRPr lang="ko-KR" altLang="en-US">
              <a:solidFill>
                <a:srgbClr val="0000CC"/>
              </a:solidFill>
              <a:cs typeface="Malgun Gothic"/>
            </a:endParaRPr>
          </a:p>
          <a:p>
            <a:pPr marL="755015" lvl="1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en-US" altLang="ko-KR">
                <a:cs typeface="Malgun Gothic"/>
              </a:rPr>
              <a:t>1960~70</a:t>
            </a:r>
            <a:r>
              <a:rPr lang="ko-KR" altLang="en-US">
                <a:cs typeface="Malgun Gothic"/>
              </a:rPr>
              <a:t>년대의 </a:t>
            </a:r>
            <a:r>
              <a:rPr lang="ko-KR" altLang="en-US">
                <a:solidFill>
                  <a:srgbClr val="C00000"/>
                </a:solidFill>
                <a:cs typeface="Malgun Gothic"/>
              </a:rPr>
              <a:t>호스트</a:t>
            </a:r>
            <a:r>
              <a:rPr lang="en-US" altLang="ko-KR">
                <a:solidFill>
                  <a:srgbClr val="C00000"/>
                </a:solidFill>
                <a:cs typeface="Malgun Gothic"/>
              </a:rPr>
              <a:t>-</a:t>
            </a:r>
            <a:r>
              <a:rPr lang="ko-KR" altLang="en-US">
                <a:solidFill>
                  <a:srgbClr val="C00000"/>
                </a:solidFill>
                <a:cs typeface="Malgun Gothic"/>
              </a:rPr>
              <a:t>터미널 구조는 </a:t>
            </a:r>
            <a:r>
              <a:rPr lang="ko-KR" altLang="en-US">
                <a:cs typeface="Malgun Gothic"/>
              </a:rPr>
              <a:t>모든 컴퓨팅 자원을 </a:t>
            </a:r>
            <a:r>
              <a:rPr lang="en-US" altLang="ko-KR" smtClean="0">
                <a:cs typeface="Malgun Gothic"/>
              </a:rPr>
              <a:t/>
            </a:r>
            <a:br>
              <a:rPr lang="en-US" altLang="ko-KR" smtClean="0">
                <a:cs typeface="Malgun Gothic"/>
              </a:rPr>
            </a:br>
            <a:r>
              <a:rPr lang="ko-KR" altLang="en-US" smtClean="0">
                <a:cs typeface="Malgun Gothic"/>
              </a:rPr>
              <a:t>데이터 </a:t>
            </a:r>
            <a:r>
              <a:rPr lang="ko-KR" altLang="en-US">
                <a:cs typeface="Malgun Gothic"/>
              </a:rPr>
              <a:t>센터에서 중앙집중식으로 구성</a:t>
            </a:r>
          </a:p>
          <a:p>
            <a:pPr marL="755015" lvl="1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cs typeface="Malgun Gothic"/>
              </a:rPr>
              <a:t>사용자 컴퓨터는 단순히 데이터 센터에 연결하는 단말기 역할 수행</a:t>
            </a:r>
          </a:p>
          <a:p>
            <a:pPr marL="354965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solidFill>
                  <a:srgbClr val="0000CC"/>
                </a:solidFill>
                <a:cs typeface="Malgun Gothic"/>
              </a:rPr>
              <a:t>메인프레임 시대</a:t>
            </a:r>
          </a:p>
          <a:p>
            <a:pPr marL="755015" lvl="1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cs typeface="Malgun Gothic"/>
              </a:rPr>
              <a:t>메인프레임에 터미널이 접속해서 필요한 자원을 활용하는 방식</a:t>
            </a:r>
          </a:p>
          <a:p>
            <a:pPr marL="1155065" lvl="2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cs typeface="Malgun Gothic"/>
              </a:rPr>
              <a:t>메인프레임 </a:t>
            </a:r>
            <a:r>
              <a:rPr lang="en-US" altLang="ko-KR">
                <a:cs typeface="Malgun Gothic"/>
              </a:rPr>
              <a:t>- </a:t>
            </a:r>
            <a:r>
              <a:rPr lang="ko-KR" altLang="en-US">
                <a:cs typeface="Malgun Gothic"/>
              </a:rPr>
              <a:t>강력한 컴퓨팅 자원을 갖춘 컴퓨터</a:t>
            </a:r>
          </a:p>
          <a:p>
            <a:pPr marL="1155065" lvl="2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cs typeface="Malgun Gothic"/>
              </a:rPr>
              <a:t>터미널 </a:t>
            </a:r>
            <a:r>
              <a:rPr lang="en-US" altLang="ko-KR">
                <a:cs typeface="Malgun Gothic"/>
              </a:rPr>
              <a:t>- </a:t>
            </a:r>
            <a:r>
              <a:rPr lang="ko-KR" altLang="en-US">
                <a:cs typeface="Malgun Gothic"/>
              </a:rPr>
              <a:t>적은 리소스의 단말</a:t>
            </a:r>
            <a:r>
              <a:rPr lang="en-US" altLang="ko-KR">
                <a:cs typeface="Malgun Gothic"/>
              </a:rPr>
              <a:t>, </a:t>
            </a:r>
            <a:r>
              <a:rPr lang="ko-KR" altLang="en-US">
                <a:cs typeface="Malgun Gothic"/>
              </a:rPr>
              <a:t>콘솔 화면에서 메인프레임에 접속해 키보드로 문자를 입력해 지시를 내리는 단순 기기</a:t>
            </a:r>
          </a:p>
          <a:p>
            <a:pPr marL="755015" lvl="1" indent="-342265">
              <a:spcBef>
                <a:spcPts val="1380"/>
              </a:spcBef>
              <a:buClr>
                <a:srgbClr val="003D62"/>
              </a:buClr>
              <a:buFont typeface="Wingdings"/>
              <a:buChar char=""/>
              <a:tabLst>
                <a:tab pos="354965" algn="l"/>
              </a:tabLst>
            </a:pPr>
            <a:r>
              <a:rPr lang="ko-KR" altLang="en-US">
                <a:cs typeface="Malgun Gothic"/>
              </a:rPr>
              <a:t>메인프레임 시대는  </a:t>
            </a:r>
            <a:r>
              <a:rPr lang="en-US" altLang="ko-KR">
                <a:cs typeface="Malgun Gothic"/>
              </a:rPr>
              <a:t>PC</a:t>
            </a:r>
            <a:r>
              <a:rPr lang="ko-KR" altLang="en-US">
                <a:cs typeface="Malgun Gothic"/>
              </a:rPr>
              <a:t>의 보급으로 종결</a:t>
            </a:r>
            <a:endParaRPr lang="ko-KR" altLang="en-US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latin typeface="Malgun Gothic"/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28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45"/>
              </a:spcBef>
            </a:pPr>
            <a:r>
              <a:rPr lang="en-US" altLang="ko-KR" sz="2200" spc="305" smtClean="0">
                <a:solidFill>
                  <a:srgbClr val="0000CC"/>
                </a:solidFill>
                <a:cs typeface="Malgun Gothic"/>
              </a:rPr>
              <a:t>Paas(Plarform</a:t>
            </a:r>
            <a:r>
              <a:rPr lang="ko-KR" altLang="en-US" sz="2200" spc="-14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405" smtClean="0">
                <a:solidFill>
                  <a:srgbClr val="0000CC"/>
                </a:solidFill>
                <a:cs typeface="Malgun Gothic"/>
              </a:rPr>
              <a:t>as</a:t>
            </a:r>
            <a:r>
              <a:rPr lang="ko-KR" altLang="en-US" sz="2200" spc="-13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425" smtClean="0">
                <a:solidFill>
                  <a:srgbClr val="0000CC"/>
                </a:solidFill>
                <a:cs typeface="Malgun Gothic"/>
              </a:rPr>
              <a:t>a</a:t>
            </a:r>
            <a:r>
              <a:rPr lang="ko-KR" altLang="en-US" sz="2200" spc="-13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280" smtClean="0">
                <a:solidFill>
                  <a:srgbClr val="0000CC"/>
                </a:solidFill>
                <a:cs typeface="Malgun Gothic"/>
              </a:rPr>
              <a:t>Service)</a:t>
            </a:r>
          </a:p>
          <a:p>
            <a:pPr marL="412750" lvl="1">
              <a:spcBef>
                <a:spcPts val="1045"/>
              </a:spcBef>
            </a:pPr>
            <a:r>
              <a:rPr lang="ko-KR" altLang="en-US" sz="1900" spc="-85" smtClean="0">
                <a:cs typeface="Malgun Gothic"/>
              </a:rPr>
              <a:t>개발자가</a:t>
            </a:r>
            <a:r>
              <a:rPr lang="ko-KR" altLang="en-US" sz="1900" spc="-80" smtClean="0">
                <a:cs typeface="Malgun Gothic"/>
              </a:rPr>
              <a:t> </a:t>
            </a:r>
            <a:r>
              <a:rPr lang="ko-KR" altLang="en-US" sz="1900" spc="-80" smtClean="0">
                <a:solidFill>
                  <a:srgbClr val="C00000"/>
                </a:solidFill>
                <a:cs typeface="Malgun Gothic"/>
              </a:rPr>
              <a:t>어플리케이션을</a:t>
            </a:r>
            <a:r>
              <a:rPr lang="ko-KR" altLang="en-US" sz="1900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z="1900" spc="-85" smtClean="0">
                <a:solidFill>
                  <a:srgbClr val="C00000"/>
                </a:solidFill>
                <a:cs typeface="Malgun Gothic"/>
              </a:rPr>
              <a:t>개발도</a:t>
            </a:r>
            <a:r>
              <a:rPr lang="ko-KR" altLang="en-US" sz="1900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z="1900" spc="-80" smtClean="0">
                <a:solidFill>
                  <a:srgbClr val="C00000"/>
                </a:solidFill>
                <a:cs typeface="Malgun Gothic"/>
              </a:rPr>
              <a:t>하고</a:t>
            </a:r>
            <a:r>
              <a:rPr lang="ko-KR" altLang="en-US" sz="1900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z="1900" spc="-85" smtClean="0">
                <a:solidFill>
                  <a:srgbClr val="C00000"/>
                </a:solidFill>
                <a:cs typeface="Malgun Gothic"/>
              </a:rPr>
              <a:t>서비스를</a:t>
            </a:r>
            <a:r>
              <a:rPr lang="ko-KR" altLang="en-US" sz="1900" spc="-80" smtClean="0">
                <a:solidFill>
                  <a:srgbClr val="C00000"/>
                </a:solidFill>
                <a:cs typeface="Malgun Gothic"/>
              </a:rPr>
              <a:t> 위해</a:t>
            </a:r>
            <a:r>
              <a:rPr lang="ko-KR" altLang="en-US" sz="1900" spc="-10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z="1900" spc="-80" smtClean="0">
                <a:solidFill>
                  <a:srgbClr val="C00000"/>
                </a:solidFill>
                <a:cs typeface="Malgun Gothic"/>
              </a:rPr>
              <a:t>사용가능한</a:t>
            </a:r>
            <a:r>
              <a:rPr lang="ko-KR" altLang="en-US" sz="1900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z="1900" spc="-40" smtClean="0">
                <a:solidFill>
                  <a:srgbClr val="C00000"/>
                </a:solidFill>
                <a:cs typeface="Malgun Gothic"/>
              </a:rPr>
              <a:t>서비스</a:t>
            </a:r>
            <a:r>
              <a:rPr lang="en-US" altLang="ko-KR" sz="1900" spc="-40" smtClean="0">
                <a:cs typeface="Malgun Gothic"/>
              </a:rPr>
              <a:t>(</a:t>
            </a:r>
            <a:r>
              <a:rPr lang="ko-KR" altLang="en-US" sz="1900" spc="-40" smtClean="0">
                <a:cs typeface="Malgun Gothic"/>
              </a:rPr>
              <a:t>윈도우</a:t>
            </a:r>
            <a:r>
              <a:rPr lang="en-US" altLang="ko-KR" sz="1900" spc="-40" smtClean="0">
                <a:cs typeface="Malgun Gothic"/>
              </a:rPr>
              <a:t>,</a:t>
            </a:r>
            <a:r>
              <a:rPr lang="ko-KR" altLang="en-US" sz="1900" spc="-55" smtClean="0">
                <a:cs typeface="Malgun Gothic"/>
              </a:rPr>
              <a:t> </a:t>
            </a:r>
            <a:r>
              <a:rPr lang="ko-KR" altLang="en-US" sz="1900" spc="-85" smtClean="0">
                <a:cs typeface="Malgun Gothic"/>
              </a:rPr>
              <a:t>리눅스와</a:t>
            </a:r>
            <a:r>
              <a:rPr lang="ko-KR" altLang="en-US" sz="1900" spc="-80" smtClean="0">
                <a:cs typeface="Malgun Gothic"/>
              </a:rPr>
              <a:t> 같은</a:t>
            </a:r>
            <a:r>
              <a:rPr lang="ko-KR" altLang="en-US" sz="1900" spc="-100" smtClean="0">
                <a:cs typeface="Malgun Gothic"/>
              </a:rPr>
              <a:t> </a:t>
            </a:r>
            <a:r>
              <a:rPr lang="ko-KR" altLang="en-US" sz="1900" spc="-50" smtClean="0">
                <a:cs typeface="Malgun Gothic"/>
              </a:rPr>
              <a:t>운 </a:t>
            </a:r>
            <a:r>
              <a:rPr lang="ko-KR" altLang="en-US" sz="1900" spc="-40" smtClean="0">
                <a:cs typeface="Malgun Gothic"/>
              </a:rPr>
              <a:t>영체제</a:t>
            </a:r>
            <a:r>
              <a:rPr lang="en-US" altLang="ko-KR" sz="1900" spc="-40" smtClean="0">
                <a:cs typeface="Malgun Gothic"/>
              </a:rPr>
              <a:t>)</a:t>
            </a:r>
            <a:r>
              <a:rPr lang="ko-KR" altLang="en-US" sz="1900" spc="-40" smtClean="0">
                <a:cs typeface="Malgun Gothic"/>
              </a:rPr>
              <a:t>와</a:t>
            </a:r>
            <a:r>
              <a:rPr lang="ko-KR" altLang="en-US" sz="1900" spc="-95" smtClean="0">
                <a:cs typeface="Malgun Gothic"/>
              </a:rPr>
              <a:t> </a:t>
            </a:r>
            <a:r>
              <a:rPr lang="ko-KR" altLang="en-US" sz="1900" spc="-40" smtClean="0">
                <a:cs typeface="Malgun Gothic"/>
              </a:rPr>
              <a:t>기능</a:t>
            </a:r>
            <a:r>
              <a:rPr lang="en-US" altLang="ko-KR" sz="1900" spc="-40" smtClean="0">
                <a:cs typeface="Malgun Gothic"/>
              </a:rPr>
              <a:t>(</a:t>
            </a:r>
            <a:r>
              <a:rPr lang="ko-KR" altLang="en-US" sz="1900" spc="-40" smtClean="0">
                <a:cs typeface="Malgun Gothic"/>
              </a:rPr>
              <a:t>개발</a:t>
            </a:r>
            <a:r>
              <a:rPr lang="ko-KR" altLang="en-US" sz="1900" spc="-90" smtClean="0">
                <a:cs typeface="Malgun Gothic"/>
              </a:rPr>
              <a:t> </a:t>
            </a:r>
            <a:r>
              <a:rPr lang="ko-KR" altLang="en-US" sz="1900" spc="-80" smtClean="0">
                <a:cs typeface="Malgun Gothic"/>
              </a:rPr>
              <a:t>환경</a:t>
            </a:r>
            <a:r>
              <a:rPr lang="ko-KR" altLang="en-US" sz="1900" spc="-114" smtClean="0">
                <a:cs typeface="Malgun Gothic"/>
              </a:rPr>
              <a:t> </a:t>
            </a:r>
            <a:r>
              <a:rPr lang="ko-KR" altLang="en-US" sz="1900" spc="-45" smtClean="0">
                <a:cs typeface="Malgun Gothic"/>
              </a:rPr>
              <a:t>플랫폼</a:t>
            </a:r>
            <a:r>
              <a:rPr lang="en-US" altLang="ko-KR" sz="1900" spc="-45" smtClean="0">
                <a:cs typeface="Malgun Gothic"/>
              </a:rPr>
              <a:t>)</a:t>
            </a:r>
            <a:r>
              <a:rPr lang="ko-KR" altLang="en-US" sz="1900" spc="-45" smtClean="0">
                <a:cs typeface="Malgun Gothic"/>
              </a:rPr>
              <a:t>들이</a:t>
            </a:r>
            <a:r>
              <a:rPr lang="ko-KR" altLang="en-US" sz="1900" spc="-75" smtClean="0">
                <a:cs typeface="Malgun Gothic"/>
              </a:rPr>
              <a:t> </a:t>
            </a:r>
            <a:r>
              <a:rPr lang="ko-KR" altLang="en-US" sz="1900" spc="-85" smtClean="0">
                <a:cs typeface="Malgun Gothic"/>
              </a:rPr>
              <a:t>제공되는</a:t>
            </a:r>
            <a:r>
              <a:rPr lang="ko-KR" altLang="en-US" sz="1900" spc="-90" smtClean="0">
                <a:cs typeface="Malgun Gothic"/>
              </a:rPr>
              <a:t> </a:t>
            </a:r>
            <a:r>
              <a:rPr lang="en-US" altLang="ko-KR" sz="1900" spc="-90" smtClean="0">
                <a:cs typeface="Malgun Gothic"/>
              </a:rPr>
              <a:t/>
            </a:r>
            <a:br>
              <a:rPr lang="en-US" altLang="ko-KR" sz="1900" spc="-90" smtClean="0">
                <a:cs typeface="Malgun Gothic"/>
              </a:rPr>
            </a:br>
            <a:r>
              <a:rPr lang="ko-KR" altLang="en-US" sz="1900" spc="-85" smtClean="0">
                <a:cs typeface="Malgun Gothic"/>
              </a:rPr>
              <a:t>클라우드</a:t>
            </a:r>
            <a:r>
              <a:rPr lang="ko-KR" altLang="en-US" sz="1900" spc="-95" smtClean="0">
                <a:cs typeface="Malgun Gothic"/>
              </a:rPr>
              <a:t> </a:t>
            </a:r>
            <a:r>
              <a:rPr lang="ko-KR" altLang="en-US" sz="1900" spc="-25" smtClean="0">
                <a:cs typeface="Malgun Gothic"/>
              </a:rPr>
              <a:t>서비스</a:t>
            </a:r>
            <a:endParaRPr lang="en-US" altLang="ko-KR" sz="1900" spc="-25" smtClean="0">
              <a:cs typeface="Malgun Gothic"/>
            </a:endParaRPr>
          </a:p>
          <a:p>
            <a:pPr marL="812800" lvl="2">
              <a:spcBef>
                <a:spcPts val="1045"/>
              </a:spcBef>
            </a:pPr>
            <a:r>
              <a:rPr lang="en-US" altLang="ko-KR" sz="1700" spc="155" smtClean="0">
                <a:cs typeface="Malgun Gothic"/>
              </a:rPr>
              <a:t>IaaS</a:t>
            </a:r>
            <a:r>
              <a:rPr lang="ko-KR" altLang="en-US" sz="1700" spc="155" smtClean="0">
                <a:cs typeface="Malgun Gothic"/>
              </a:rPr>
              <a:t>만큼</a:t>
            </a:r>
            <a:r>
              <a:rPr lang="ko-KR" altLang="en-US" sz="1700" spc="-85" smtClean="0">
                <a:cs typeface="Malgun Gothic"/>
              </a:rPr>
              <a:t> 자유도가</a:t>
            </a:r>
            <a:r>
              <a:rPr lang="ko-KR" altLang="en-US" sz="1700" spc="-7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높지는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않지만 </a:t>
            </a:r>
            <a:r>
              <a:rPr lang="en-US" altLang="ko-KR" sz="1700" spc="-85" smtClean="0">
                <a:cs typeface="Malgun Gothic"/>
              </a:rPr>
              <a:t>Paas</a:t>
            </a:r>
            <a:r>
              <a:rPr lang="ko-KR" altLang="en-US" sz="1700" spc="250" smtClean="0">
                <a:cs typeface="Malgun Gothic"/>
              </a:rPr>
              <a:t>가</a:t>
            </a:r>
            <a:r>
              <a:rPr lang="ko-KR" altLang="en-US" sz="1700" spc="-85" smtClean="0">
                <a:cs typeface="Malgun Gothic"/>
              </a:rPr>
              <a:t> 제공하는</a:t>
            </a:r>
            <a:r>
              <a:rPr lang="ko-KR" altLang="en-US" sz="1700" spc="-7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서비스를</a:t>
            </a:r>
            <a:r>
              <a:rPr lang="ko-KR" altLang="en-US" sz="1700" spc="-7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이용해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고객이 </a:t>
            </a:r>
            <a:r>
              <a:rPr lang="en-US" altLang="ko-KR" sz="1700" spc="-85" smtClean="0">
                <a:cs typeface="Malgun Gothic"/>
              </a:rPr>
              <a:t/>
            </a:r>
            <a:br>
              <a:rPr lang="en-US" altLang="ko-KR" sz="1700" spc="-85" smtClean="0">
                <a:cs typeface="Malgun Gothic"/>
              </a:rPr>
            </a:br>
            <a:r>
              <a:rPr lang="ko-KR" altLang="en-US" sz="1700" spc="-85" smtClean="0">
                <a:cs typeface="Malgun Gothic"/>
              </a:rPr>
              <a:t>원하는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ko-KR" altLang="en-US" sz="1700" spc="-55" smtClean="0">
                <a:cs typeface="Malgun Gothic"/>
              </a:rPr>
              <a:t>애플리케이 </a:t>
            </a:r>
            <a:r>
              <a:rPr lang="ko-KR" altLang="en-US" sz="1700" spc="-80" smtClean="0">
                <a:cs typeface="Malgun Gothic"/>
              </a:rPr>
              <a:t>션을</a:t>
            </a:r>
            <a:r>
              <a:rPr lang="ko-KR" altLang="en-US" sz="1700" spc="-105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개발하거나</a:t>
            </a:r>
            <a:r>
              <a:rPr lang="ko-KR" altLang="en-US" sz="1700" spc="-70" smtClean="0">
                <a:cs typeface="Malgun Gothic"/>
              </a:rPr>
              <a:t> </a:t>
            </a:r>
            <a:r>
              <a:rPr lang="ko-KR" altLang="en-US" sz="1700" spc="-25" smtClean="0">
                <a:cs typeface="Malgun Gothic"/>
              </a:rPr>
              <a:t>구동</a:t>
            </a:r>
            <a:endParaRPr lang="en-US" altLang="ko-KR" sz="1700" spc="-25" smtClean="0">
              <a:cs typeface="Malgun Gothic"/>
            </a:endParaRPr>
          </a:p>
          <a:p>
            <a:pPr marL="812800" lvl="2">
              <a:spcBef>
                <a:spcPts val="1045"/>
              </a:spcBef>
            </a:pPr>
            <a:r>
              <a:rPr lang="en-US" altLang="ko-KR" sz="1700" spc="200" smtClean="0">
                <a:cs typeface="Malgun Gothic"/>
              </a:rPr>
              <a:t>Iaas</a:t>
            </a:r>
            <a:r>
              <a:rPr lang="ko-KR" altLang="en-US" sz="1700" spc="200" smtClean="0">
                <a:cs typeface="Malgun Gothic"/>
              </a:rPr>
              <a:t>가</a:t>
            </a:r>
            <a:r>
              <a:rPr lang="ko-KR" altLang="en-US" sz="1700" spc="-100" smtClean="0">
                <a:cs typeface="Malgun Gothic"/>
              </a:rPr>
              <a:t> </a:t>
            </a:r>
            <a:r>
              <a:rPr lang="en-US" altLang="ko-KR" sz="1700" spc="270" smtClean="0">
                <a:cs typeface="Malgun Gothic"/>
              </a:rPr>
              <a:t>CPU,</a:t>
            </a:r>
            <a:r>
              <a:rPr lang="ko-KR" altLang="en-US" sz="1700" spc="-114" smtClean="0">
                <a:cs typeface="Malgun Gothic"/>
              </a:rPr>
              <a:t> </a:t>
            </a:r>
            <a:r>
              <a:rPr lang="ko-KR" altLang="en-US" sz="1700" spc="-60" smtClean="0">
                <a:cs typeface="Malgun Gothic"/>
              </a:rPr>
              <a:t>네트워크</a:t>
            </a:r>
            <a:r>
              <a:rPr lang="en-US" altLang="ko-KR" sz="1700" spc="-60" smtClean="0">
                <a:cs typeface="Malgun Gothic"/>
              </a:rPr>
              <a:t>,</a:t>
            </a:r>
            <a:r>
              <a:rPr lang="ko-KR" altLang="en-US" sz="1700" spc="-65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스토리지</a:t>
            </a:r>
            <a:r>
              <a:rPr lang="ko-KR" altLang="en-US" sz="1700" spc="-75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등의</a:t>
            </a:r>
            <a:r>
              <a:rPr lang="ko-KR" altLang="en-US" sz="1700" spc="-10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컴퓨팅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자원</a:t>
            </a:r>
            <a:r>
              <a:rPr lang="ko-KR" altLang="en-US" sz="1700" spc="-10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자체를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빌리는 </a:t>
            </a:r>
            <a:r>
              <a:rPr lang="ko-KR" altLang="en-US" sz="1700" spc="-80" smtClean="0">
                <a:cs typeface="Malgun Gothic"/>
              </a:rPr>
              <a:t>데</a:t>
            </a:r>
            <a:r>
              <a:rPr lang="ko-KR" altLang="en-US" sz="1700" spc="-10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초점을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맞추고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50" smtClean="0">
                <a:cs typeface="Malgun Gothic"/>
              </a:rPr>
              <a:t>있다면 </a:t>
            </a:r>
            <a:r>
              <a:rPr lang="en-US" altLang="ko-KR" sz="1700" spc="-50" smtClean="0">
                <a:cs typeface="Malgun Gothic"/>
              </a:rPr>
              <a:t>Paas</a:t>
            </a:r>
            <a:r>
              <a:rPr lang="ko-KR" altLang="en-US" sz="1700" spc="-80" smtClean="0">
                <a:cs typeface="Malgun Gothic"/>
              </a:rPr>
              <a:t>는</a:t>
            </a:r>
            <a:r>
              <a:rPr lang="ko-KR" altLang="en-US" sz="1700" spc="-10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컴퓨팅</a:t>
            </a:r>
            <a:r>
              <a:rPr lang="ko-KR" altLang="en-US" sz="1700" spc="-95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자원에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en-US" altLang="ko-KR" sz="1700" spc="-90" smtClean="0">
                <a:cs typeface="Malgun Gothic"/>
              </a:rPr>
              <a:t>OS</a:t>
            </a:r>
            <a:r>
              <a:rPr lang="en-US" altLang="ko-KR" sz="1700" spc="225" smtClean="0">
                <a:cs typeface="Malgun Gothic"/>
              </a:rPr>
              <a:t>,</a:t>
            </a:r>
            <a:r>
              <a:rPr lang="ko-KR" altLang="en-US" sz="1700" spc="-110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미들웨어와</a:t>
            </a:r>
            <a:r>
              <a:rPr lang="ko-KR" altLang="en-US" sz="1700" spc="-65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같은</a:t>
            </a:r>
            <a:r>
              <a:rPr lang="ko-KR" altLang="en-US" sz="1700" spc="-105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좀</a:t>
            </a:r>
            <a:r>
              <a:rPr lang="ko-KR" altLang="en-US" sz="1700" spc="-114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더</a:t>
            </a:r>
            <a:r>
              <a:rPr lang="ko-KR" altLang="en-US" sz="1700" spc="-105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고도화된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en-US" altLang="ko-KR" sz="1700" spc="-80" smtClean="0">
                <a:cs typeface="Malgun Gothic"/>
              </a:rPr>
              <a:t/>
            </a:r>
            <a:br>
              <a:rPr lang="en-US" altLang="ko-KR" sz="1700" spc="-80" smtClean="0">
                <a:cs typeface="Malgun Gothic"/>
              </a:rPr>
            </a:br>
            <a:r>
              <a:rPr lang="ko-KR" altLang="en-US" sz="1700" spc="-85" smtClean="0">
                <a:cs typeface="Malgun Gothic"/>
              </a:rPr>
              <a:t>기능을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함께</a:t>
            </a:r>
            <a:r>
              <a:rPr lang="ko-KR" altLang="en-US" sz="1700" spc="-105" smtClean="0">
                <a:cs typeface="Malgun Gothic"/>
              </a:rPr>
              <a:t> </a:t>
            </a:r>
            <a:r>
              <a:rPr lang="ko-KR" altLang="en-US" sz="1700" spc="-25" smtClean="0">
                <a:cs typeface="Malgun Gothic"/>
              </a:rPr>
              <a:t>제공</a:t>
            </a:r>
            <a:endParaRPr lang="en-US" altLang="ko-KR" sz="1700" spc="-25" smtClean="0">
              <a:cs typeface="Malgun Gothic"/>
            </a:endParaRPr>
          </a:p>
          <a:p>
            <a:pPr marL="812800" lvl="2">
              <a:spcBef>
                <a:spcPts val="1045"/>
              </a:spcBef>
            </a:pPr>
            <a:r>
              <a:rPr lang="ko-KR" altLang="en-US" sz="1700" spc="-85" smtClean="0">
                <a:cs typeface="Malgun Gothic"/>
              </a:rPr>
              <a:t>구글의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en-US" altLang="ko-KR" sz="1700" spc="-90" smtClean="0">
                <a:solidFill>
                  <a:srgbClr val="006600"/>
                </a:solidFill>
                <a:cs typeface="Malgun Gothic"/>
              </a:rPr>
              <a:t>Goo</a:t>
            </a:r>
            <a:r>
              <a:rPr lang="en-US" altLang="ko-KR" sz="1700" spc="200" smtClean="0">
                <a:solidFill>
                  <a:srgbClr val="006600"/>
                </a:solidFill>
                <a:cs typeface="Malgun Gothic"/>
              </a:rPr>
              <a:t>gle App Engine</a:t>
            </a:r>
            <a:r>
              <a:rPr lang="ko-KR" altLang="en-US" sz="1700" spc="155" smtClean="0">
                <a:solidFill>
                  <a:srgbClr val="006600"/>
                </a:solidFill>
                <a:cs typeface="Malgun Gothic"/>
              </a:rPr>
              <a:t>이</a:t>
            </a:r>
            <a:r>
              <a:rPr lang="ko-KR" altLang="en-US" sz="1700" spc="-100" smtClean="0">
                <a:solidFill>
                  <a:srgbClr val="006600"/>
                </a:solidFill>
                <a:cs typeface="Malgun Gothic"/>
              </a:rPr>
              <a:t> </a:t>
            </a:r>
            <a:r>
              <a:rPr lang="en-US" altLang="ko-KR" sz="1700" spc="250" smtClean="0">
                <a:cs typeface="Malgun Gothic"/>
              </a:rPr>
              <a:t>PaaS</a:t>
            </a:r>
            <a:r>
              <a:rPr lang="ko-KR" altLang="en-US" sz="1700" spc="250" smtClean="0">
                <a:cs typeface="Malgun Gothic"/>
              </a:rPr>
              <a:t>의</a:t>
            </a:r>
            <a:r>
              <a:rPr lang="ko-KR" altLang="en-US" sz="1700" spc="-85" smtClean="0">
                <a:cs typeface="Malgun Gothic"/>
              </a:rPr>
              <a:t> 대표적인</a:t>
            </a:r>
            <a:r>
              <a:rPr lang="ko-KR" altLang="en-US" sz="1700" spc="-90" smtClean="0">
                <a:cs typeface="Malgun Gothic"/>
              </a:rPr>
              <a:t> </a:t>
            </a:r>
            <a:r>
              <a:rPr lang="ko-KR" altLang="en-US" sz="1700" spc="-25" smtClean="0">
                <a:cs typeface="Malgun Gothic"/>
              </a:rPr>
              <a:t>서비스</a:t>
            </a:r>
            <a:endParaRPr lang="en-US" altLang="ko-KR" sz="1700" spc="-25" smtClean="0">
              <a:cs typeface="Malgun Gothic"/>
            </a:endParaRPr>
          </a:p>
          <a:p>
            <a:pPr marL="812800" lvl="2">
              <a:spcBef>
                <a:spcPts val="1045"/>
              </a:spcBef>
            </a:pPr>
            <a:r>
              <a:rPr lang="ko-KR" altLang="en-US" sz="1700" spc="-80" smtClean="0">
                <a:cs typeface="Malgun Gothic"/>
              </a:rPr>
              <a:t>가장</a:t>
            </a:r>
            <a:r>
              <a:rPr lang="ko-KR" altLang="en-US" sz="1700" spc="-95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이상적인</a:t>
            </a:r>
            <a:r>
              <a:rPr lang="ko-KR" altLang="en-US" sz="1700" spc="-75" smtClean="0">
                <a:cs typeface="Malgun Gothic"/>
              </a:rPr>
              <a:t> </a:t>
            </a:r>
            <a:r>
              <a:rPr lang="ko-KR" altLang="en-US" sz="1700" spc="-80" smtClean="0">
                <a:cs typeface="Malgun Gothic"/>
              </a:rPr>
              <a:t>어플리케이션</a:t>
            </a:r>
            <a:r>
              <a:rPr lang="ko-KR" altLang="en-US" sz="1700" spc="-45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플랫폼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ko-KR" altLang="en-US" sz="1700" spc="-85" smtClean="0">
                <a:cs typeface="Malgun Gothic"/>
              </a:rPr>
              <a:t>관점의 클라우드</a:t>
            </a:r>
            <a:r>
              <a:rPr lang="ko-KR" altLang="en-US" sz="1700" spc="-80" smtClean="0">
                <a:cs typeface="Malgun Gothic"/>
              </a:rPr>
              <a:t> </a:t>
            </a:r>
            <a:r>
              <a:rPr lang="ko-KR" altLang="en-US" sz="1700" spc="-25" smtClean="0">
                <a:cs typeface="Malgun Gothic"/>
              </a:rPr>
              <a:t>모델</a:t>
            </a:r>
            <a:endParaRPr lang="ko-KR" altLang="en-US" sz="1700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777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2700">
              <a:spcBef>
                <a:spcPts val="1045"/>
              </a:spcBef>
            </a:pPr>
            <a:r>
              <a:rPr lang="en-US" altLang="ko-KR" sz="2200" spc="305" smtClean="0">
                <a:solidFill>
                  <a:srgbClr val="0000CC"/>
                </a:solidFill>
                <a:cs typeface="Malgun Gothic"/>
              </a:rPr>
              <a:t>Paas(Plarform</a:t>
            </a:r>
            <a:r>
              <a:rPr lang="ko-KR" altLang="en-US" sz="2200" spc="-14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405" smtClean="0">
                <a:solidFill>
                  <a:srgbClr val="0000CC"/>
                </a:solidFill>
                <a:cs typeface="Malgun Gothic"/>
              </a:rPr>
              <a:t>as</a:t>
            </a:r>
            <a:r>
              <a:rPr lang="ko-KR" altLang="en-US" sz="2200" spc="-13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425" smtClean="0">
                <a:solidFill>
                  <a:srgbClr val="0000CC"/>
                </a:solidFill>
                <a:cs typeface="Malgun Gothic"/>
              </a:rPr>
              <a:t>a</a:t>
            </a:r>
            <a:r>
              <a:rPr lang="ko-KR" altLang="en-US" sz="2200" spc="-13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z="2200" spc="280" smtClean="0">
                <a:solidFill>
                  <a:srgbClr val="0000CC"/>
                </a:solidFill>
                <a:cs typeface="Malgun Gothic"/>
              </a:rPr>
              <a:t>Service)</a:t>
            </a:r>
          </a:p>
          <a:p>
            <a:pPr marL="412750" lvl="1">
              <a:spcBef>
                <a:spcPts val="1045"/>
              </a:spcBef>
            </a:pPr>
            <a:r>
              <a:rPr lang="en-US" altLang="ko-KR" spc="270" smtClean="0">
                <a:solidFill>
                  <a:srgbClr val="C00000"/>
                </a:solidFill>
                <a:cs typeface="Malgun Gothic"/>
              </a:rPr>
              <a:t>Paas </a:t>
            </a:r>
            <a:r>
              <a:rPr lang="ko-KR" altLang="en-US">
                <a:solidFill>
                  <a:srgbClr val="C00000"/>
                </a:solidFill>
              </a:rPr>
              <a:t>클라우드 서비스 모델을 라면 레시피에 </a:t>
            </a:r>
            <a:r>
              <a:rPr lang="ko-KR" altLang="en-US" smtClean="0">
                <a:solidFill>
                  <a:srgbClr val="C00000"/>
                </a:solidFill>
              </a:rPr>
              <a:t>비유하기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marL="812800" lvl="2">
              <a:spcBef>
                <a:spcPts val="1045"/>
              </a:spcBef>
            </a:pPr>
            <a:r>
              <a:rPr lang="ko-KR" altLang="en-US" smtClean="0"/>
              <a:t>제공받는 것</a:t>
            </a:r>
            <a:r>
              <a:rPr lang="en-US" altLang="ko-KR" smtClean="0"/>
              <a:t>(</a:t>
            </a:r>
            <a:r>
              <a:rPr lang="en-US" altLang="ko-KR"/>
              <a:t>PaaS </a:t>
            </a:r>
            <a:r>
              <a:rPr lang="ko-KR" altLang="en-US"/>
              <a:t>제공업체</a:t>
            </a:r>
            <a:r>
              <a:rPr lang="en-US" altLang="ko-KR" smtClean="0"/>
              <a:t>)</a:t>
            </a:r>
          </a:p>
          <a:p>
            <a:pPr marL="1270000" lvl="3">
              <a:spcBef>
                <a:spcPts val="1045"/>
              </a:spcBef>
            </a:pPr>
            <a:r>
              <a:rPr lang="en-US" altLang="ko-KR" sz="1400" smtClean="0"/>
              <a:t>IaaS</a:t>
            </a:r>
            <a:r>
              <a:rPr lang="ko-KR" altLang="en-US" sz="1400"/>
              <a:t>에서 제공하는 모든 것</a:t>
            </a:r>
            <a:r>
              <a:rPr lang="en-US" altLang="ko-KR" sz="1400"/>
              <a:t>:</a:t>
            </a:r>
            <a:r>
              <a:rPr lang="ko-KR" altLang="en-US" sz="1400"/>
              <a:t> 냄비</a:t>
            </a:r>
            <a:r>
              <a:rPr lang="en-US" altLang="ko-KR" sz="1400"/>
              <a:t>, </a:t>
            </a:r>
            <a:r>
              <a:rPr lang="ko-KR" altLang="en-US" sz="1400"/>
              <a:t>불</a:t>
            </a:r>
            <a:r>
              <a:rPr lang="en-US" altLang="ko-KR" sz="1400"/>
              <a:t>, </a:t>
            </a:r>
            <a:r>
              <a:rPr lang="ko-KR" altLang="en-US" sz="1400"/>
              <a:t>싱크대</a:t>
            </a:r>
            <a:r>
              <a:rPr lang="en-US" altLang="ko-KR" sz="1400"/>
              <a:t>, </a:t>
            </a:r>
            <a:r>
              <a:rPr lang="ko-KR" altLang="en-US" sz="1400"/>
              <a:t>주방 </a:t>
            </a:r>
            <a:r>
              <a:rPr lang="ko-KR" altLang="en-US" sz="1400" smtClean="0"/>
              <a:t>공간</a:t>
            </a:r>
            <a:endParaRPr lang="en-US" altLang="ko-KR" sz="1400" smtClean="0"/>
          </a:p>
          <a:p>
            <a:pPr marL="1270000" lvl="3">
              <a:spcBef>
                <a:spcPts val="1045"/>
              </a:spcBef>
            </a:pPr>
            <a:r>
              <a:rPr lang="ko-KR" altLang="en-US" sz="1400" smtClean="0"/>
              <a:t>라면 </a:t>
            </a:r>
            <a:r>
              <a:rPr lang="ko-KR" altLang="en-US" sz="1400"/>
              <a:t>종류 선택 및 기본 레시피 </a:t>
            </a:r>
            <a:r>
              <a:rPr lang="en-US" altLang="ko-KR" sz="1400"/>
              <a:t>(</a:t>
            </a:r>
            <a:r>
              <a:rPr lang="ko-KR" altLang="en-US" sz="1400"/>
              <a:t>운영체제</a:t>
            </a:r>
            <a:r>
              <a:rPr lang="en-US" altLang="ko-KR" sz="1400"/>
              <a:t>, </a:t>
            </a:r>
            <a:r>
              <a:rPr lang="ko-KR" altLang="en-US" sz="1400"/>
              <a:t>런타임</a:t>
            </a:r>
            <a:r>
              <a:rPr lang="en-US" altLang="ko-KR" sz="1400"/>
              <a:t>, </a:t>
            </a:r>
            <a:r>
              <a:rPr lang="ko-KR" altLang="en-US" sz="1400"/>
              <a:t>미들웨어</a:t>
            </a:r>
            <a:r>
              <a:rPr lang="en-US" altLang="ko-KR" sz="1400"/>
              <a:t>):</a:t>
            </a:r>
            <a:r>
              <a:rPr lang="ko-KR" altLang="en-US" sz="1400"/>
              <a:t> 특정 언어 런타임</a:t>
            </a:r>
            <a:r>
              <a:rPr lang="en-US" altLang="ko-KR" sz="1400"/>
              <a:t>(Python, Java, Node.js), </a:t>
            </a:r>
            <a:r>
              <a:rPr lang="ko-KR" altLang="en-US" sz="1400"/>
              <a:t>웹 서버</a:t>
            </a:r>
            <a:r>
              <a:rPr lang="en-US" altLang="ko-KR" sz="1400"/>
              <a:t>(Apache, Nginx), </a:t>
            </a:r>
            <a:r>
              <a:rPr lang="ko-KR" altLang="en-US" sz="1400"/>
              <a:t>데이터베이스</a:t>
            </a:r>
            <a:r>
              <a:rPr lang="en-US" altLang="ko-KR" sz="1400"/>
              <a:t>(MySQL, PostgreSQL) </a:t>
            </a:r>
            <a:r>
              <a:rPr lang="ko-KR" altLang="en-US" sz="1400"/>
              <a:t>등이 </a:t>
            </a:r>
            <a:r>
              <a:rPr lang="ko-KR" altLang="en-US" sz="1400" smtClean="0"/>
              <a:t>이미 </a:t>
            </a:r>
            <a:r>
              <a:rPr lang="ko-KR" altLang="en-US" sz="1400"/>
              <a:t>설치 및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설정되어 제공</a:t>
            </a:r>
            <a:endParaRPr lang="en-US" altLang="ko-KR" sz="1400" smtClean="0"/>
          </a:p>
          <a:p>
            <a:pPr marL="1270000" lvl="3">
              <a:spcBef>
                <a:spcPts val="1045"/>
              </a:spcBef>
            </a:pPr>
            <a:r>
              <a:rPr lang="ko-KR" altLang="en-US" sz="1400" smtClean="0"/>
              <a:t>기본 </a:t>
            </a:r>
            <a:r>
              <a:rPr lang="ko-KR" altLang="en-US" sz="1400"/>
              <a:t>조리 도구 </a:t>
            </a:r>
            <a:r>
              <a:rPr lang="en-US" altLang="ko-KR" sz="1400"/>
              <a:t>(</a:t>
            </a:r>
            <a:r>
              <a:rPr lang="ko-KR" altLang="en-US" sz="1400"/>
              <a:t>배포 도구</a:t>
            </a:r>
            <a:r>
              <a:rPr lang="en-US" altLang="ko-KR" sz="1400"/>
              <a:t>, </a:t>
            </a:r>
            <a:r>
              <a:rPr lang="ko-KR" altLang="en-US" sz="1400"/>
              <a:t>스케일링 기능</a:t>
            </a:r>
            <a:r>
              <a:rPr lang="en-US" altLang="ko-KR" sz="1400"/>
              <a:t>):</a:t>
            </a:r>
            <a:r>
              <a:rPr lang="ko-KR" altLang="en-US" sz="1400"/>
              <a:t> 코드 배포 자동화</a:t>
            </a:r>
            <a:r>
              <a:rPr lang="en-US" altLang="ko-KR" sz="1400"/>
              <a:t>, </a:t>
            </a:r>
            <a:r>
              <a:rPr lang="ko-KR" altLang="en-US" sz="1400"/>
              <a:t>자동 확장</a:t>
            </a:r>
            <a:r>
              <a:rPr lang="en-US" altLang="ko-KR" sz="1400"/>
              <a:t>(Auto-scaling) </a:t>
            </a:r>
            <a:r>
              <a:rPr lang="ko-KR" altLang="en-US" sz="1400"/>
              <a:t>기능 등을 </a:t>
            </a:r>
            <a:r>
              <a:rPr lang="ko-KR" altLang="en-US" sz="1400" smtClean="0"/>
              <a:t>제공</a:t>
            </a:r>
            <a:endParaRPr lang="en-US" altLang="ko-KR" sz="1400" smtClean="0"/>
          </a:p>
          <a:p>
            <a:pPr marL="812800" lvl="2">
              <a:spcBef>
                <a:spcPts val="1045"/>
              </a:spcBef>
            </a:pPr>
            <a:r>
              <a:rPr lang="ko-KR" altLang="en-US" smtClean="0"/>
              <a:t>내가 </a:t>
            </a:r>
            <a:r>
              <a:rPr lang="ko-KR" altLang="en-US"/>
              <a:t>하는 </a:t>
            </a:r>
            <a:r>
              <a:rPr lang="ko-KR" altLang="en-US" smtClean="0"/>
              <a:t>것</a:t>
            </a:r>
            <a:r>
              <a:rPr lang="en-US" altLang="ko-KR" smtClean="0"/>
              <a:t>(</a:t>
            </a:r>
            <a:r>
              <a:rPr lang="ko-KR" altLang="en-US"/>
              <a:t>사용자</a:t>
            </a:r>
            <a:r>
              <a:rPr lang="en-US" altLang="ko-KR" smtClean="0"/>
              <a:t>)</a:t>
            </a:r>
          </a:p>
          <a:p>
            <a:pPr marL="1270000" lvl="3">
              <a:spcBef>
                <a:spcPts val="1045"/>
              </a:spcBef>
            </a:pPr>
            <a:r>
              <a:rPr lang="ko-KR" altLang="en-US" sz="1500" smtClean="0"/>
              <a:t>라면 </a:t>
            </a:r>
            <a:r>
              <a:rPr lang="ko-KR" altLang="en-US" sz="1500"/>
              <a:t>재료 구매 </a:t>
            </a:r>
            <a:r>
              <a:rPr lang="en-US" altLang="ko-KR" sz="1500"/>
              <a:t>(</a:t>
            </a:r>
            <a:r>
              <a:rPr lang="ko-KR" altLang="en-US" sz="1500"/>
              <a:t>내 애플리케이션 코드 작성</a:t>
            </a:r>
            <a:r>
              <a:rPr lang="en-US" altLang="ko-KR" sz="1500"/>
              <a:t>):</a:t>
            </a:r>
            <a:r>
              <a:rPr lang="ko-KR" altLang="en-US" sz="1500"/>
              <a:t> 내가 만들고자 하는 애플리케이션 </a:t>
            </a:r>
            <a:r>
              <a:rPr lang="en-US" altLang="ko-KR" sz="1500" smtClean="0"/>
              <a:t/>
            </a:r>
            <a:br>
              <a:rPr lang="en-US" altLang="ko-KR" sz="1500" smtClean="0"/>
            </a:br>
            <a:r>
              <a:rPr lang="ko-KR" altLang="en-US" sz="1500" smtClean="0"/>
              <a:t>코드만 작성</a:t>
            </a:r>
            <a:endParaRPr lang="en-US" altLang="ko-KR" sz="1500" smtClean="0"/>
          </a:p>
          <a:p>
            <a:pPr marL="1270000" lvl="3">
              <a:spcBef>
                <a:spcPts val="1045"/>
              </a:spcBef>
            </a:pPr>
            <a:r>
              <a:rPr lang="ko-KR" altLang="en-US" sz="1500" smtClean="0"/>
              <a:t>추가 </a:t>
            </a:r>
            <a:r>
              <a:rPr lang="ko-KR" altLang="en-US" sz="1500"/>
              <a:t>토핑 넣기 </a:t>
            </a:r>
            <a:r>
              <a:rPr lang="en-US" altLang="ko-KR" sz="1500"/>
              <a:t>(</a:t>
            </a:r>
            <a:r>
              <a:rPr lang="ko-KR" altLang="en-US" sz="1500"/>
              <a:t>특정 라이브러리 사용</a:t>
            </a:r>
            <a:r>
              <a:rPr lang="en-US" altLang="ko-KR" sz="1500"/>
              <a:t>, </a:t>
            </a:r>
            <a:r>
              <a:rPr lang="ko-KR" altLang="en-US" sz="1500"/>
              <a:t>데이터 설정</a:t>
            </a:r>
            <a:r>
              <a:rPr lang="en-US" altLang="ko-KR" sz="1500"/>
              <a:t>):</a:t>
            </a:r>
            <a:r>
              <a:rPr lang="ko-KR" altLang="en-US" sz="1500"/>
              <a:t> 내 애플리케이션에 필요한 </a:t>
            </a:r>
            <a:r>
              <a:rPr lang="en-US" altLang="ko-KR" sz="1500" smtClean="0"/>
              <a:t/>
            </a:r>
            <a:br>
              <a:rPr lang="en-US" altLang="ko-KR" sz="1500" smtClean="0"/>
            </a:br>
            <a:r>
              <a:rPr lang="ko-KR" altLang="en-US" sz="1500" smtClean="0"/>
              <a:t>추가적인 </a:t>
            </a:r>
            <a:r>
              <a:rPr lang="ko-KR" altLang="en-US" sz="1500"/>
              <a:t>라이브러리나 </a:t>
            </a:r>
            <a:r>
              <a:rPr lang="ko-KR" altLang="en-US" sz="1500" smtClean="0"/>
              <a:t>설정</a:t>
            </a:r>
            <a:endParaRPr lang="en-US" altLang="ko-KR" sz="1500" smtClean="0"/>
          </a:p>
          <a:p>
            <a:pPr marL="1270000" lvl="3">
              <a:spcBef>
                <a:spcPts val="1045"/>
              </a:spcBef>
            </a:pPr>
            <a:r>
              <a:rPr lang="ko-KR" altLang="en-US" sz="1500" smtClean="0">
                <a:solidFill>
                  <a:srgbClr val="006600"/>
                </a:solidFill>
              </a:rPr>
              <a:t>라면 </a:t>
            </a:r>
            <a:r>
              <a:rPr lang="ko-KR" altLang="en-US" sz="1500">
                <a:solidFill>
                  <a:srgbClr val="006600"/>
                </a:solidFill>
              </a:rPr>
              <a:t>끓이기 </a:t>
            </a:r>
            <a:r>
              <a:rPr lang="en-US" altLang="ko-KR" sz="1500">
                <a:solidFill>
                  <a:srgbClr val="006600"/>
                </a:solidFill>
              </a:rPr>
              <a:t>(</a:t>
            </a:r>
            <a:r>
              <a:rPr lang="ko-KR" altLang="en-US" sz="1500">
                <a:solidFill>
                  <a:srgbClr val="006600"/>
                </a:solidFill>
              </a:rPr>
              <a:t>애플리케이션 배포 및 실행</a:t>
            </a:r>
            <a:r>
              <a:rPr lang="en-US" altLang="ko-KR" sz="1500">
                <a:solidFill>
                  <a:srgbClr val="006600"/>
                </a:solidFill>
              </a:rPr>
              <a:t>)</a:t>
            </a:r>
            <a:r>
              <a:rPr lang="en-US" altLang="ko-KR" sz="1500"/>
              <a:t>:</a:t>
            </a:r>
            <a:r>
              <a:rPr lang="ko-KR" altLang="en-US" sz="1500"/>
              <a:t> 내가 작성한 코드를 제공된 플랫폼에 </a:t>
            </a:r>
            <a:r>
              <a:rPr lang="en-US" altLang="ko-KR" sz="1500" smtClean="0"/>
              <a:t/>
            </a:r>
            <a:br>
              <a:rPr lang="en-US" altLang="ko-KR" sz="1500" smtClean="0"/>
            </a:br>
            <a:r>
              <a:rPr lang="ko-KR" altLang="en-US" sz="1500" smtClean="0"/>
              <a:t>배포하면 </a:t>
            </a:r>
            <a:r>
              <a:rPr lang="ko-KR" altLang="en-US" sz="1500"/>
              <a:t>자동으로 </a:t>
            </a:r>
            <a:r>
              <a:rPr lang="ko-KR" altLang="en-US" sz="1500" smtClean="0"/>
              <a:t>실행</a:t>
            </a:r>
            <a:endParaRPr lang="en-US" altLang="ko-KR" sz="1500">
              <a:solidFill>
                <a:srgbClr val="C00000"/>
              </a:solidFill>
            </a:endParaRPr>
          </a:p>
          <a:p>
            <a:pPr marL="12700">
              <a:spcBef>
                <a:spcPts val="1045"/>
              </a:spcBef>
            </a:pPr>
            <a:endParaRPr lang="en-US" altLang="ko-KR" sz="2200" spc="280" smtClean="0">
              <a:solidFill>
                <a:srgbClr val="0000CC"/>
              </a:solidFill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en-US" altLang="ko-KR" spc="335" smtClean="0">
                <a:solidFill>
                  <a:srgbClr val="0000CC"/>
                </a:solidFill>
                <a:cs typeface="Malgun Gothic"/>
              </a:rPr>
              <a:t>SaaS(Software</a:t>
            </a:r>
            <a:r>
              <a:rPr lang="ko-KR" altLang="en-US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405" smtClean="0">
                <a:solidFill>
                  <a:srgbClr val="0000CC"/>
                </a:solidFill>
                <a:cs typeface="Malgun Gothic"/>
              </a:rPr>
              <a:t>as</a:t>
            </a:r>
            <a:r>
              <a:rPr lang="ko-KR" altLang="en-US" spc="-13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425" smtClean="0">
                <a:solidFill>
                  <a:srgbClr val="0000CC"/>
                </a:solidFill>
                <a:cs typeface="Malgun Gothic"/>
              </a:rPr>
              <a:t>a</a:t>
            </a:r>
            <a:r>
              <a:rPr lang="ko-KR" altLang="en-US" spc="-12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280" smtClean="0">
                <a:solidFill>
                  <a:srgbClr val="0000CC"/>
                </a:solidFill>
                <a:cs typeface="Malgun Gothic"/>
              </a:rPr>
              <a:t>Service)</a:t>
            </a:r>
          </a:p>
          <a:p>
            <a:pPr marL="413385" lvl="1">
              <a:spcBef>
                <a:spcPts val="1380"/>
              </a:spcBef>
            </a:pPr>
            <a:r>
              <a:rPr lang="ko-KR" altLang="en-US" spc="-55" smtClean="0">
                <a:cs typeface="Malgun Gothic"/>
              </a:rPr>
              <a:t>인터넷</a:t>
            </a:r>
            <a:r>
              <a:rPr lang="en-US" altLang="ko-KR" spc="-55" smtClean="0">
                <a:cs typeface="Malgun Gothic"/>
              </a:rPr>
              <a:t>,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등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네트워크를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통해서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애플리케이션의</a:t>
            </a:r>
            <a:r>
              <a:rPr lang="ko-KR" altLang="en-US" spc="-4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기능을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이용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en-US" altLang="ko-KR" spc="220" smtClean="0">
                <a:cs typeface="Malgun Gothic"/>
              </a:rPr>
              <a:t>IaaS,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en-US" altLang="ko-KR" spc="250" smtClean="0">
                <a:cs typeface="Malgun Gothic"/>
              </a:rPr>
              <a:t>PaaS</a:t>
            </a:r>
            <a:r>
              <a:rPr lang="ko-KR" altLang="en-US" spc="250" smtClean="0">
                <a:cs typeface="Malgun Gothic"/>
              </a:rPr>
              <a:t>와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달리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컴퓨팅 자원이 아니라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소프트웨어를</a:t>
            </a:r>
            <a:r>
              <a:rPr lang="ko-KR" altLang="en-US" spc="-4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서비스로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제공하는 </a:t>
            </a:r>
            <a:r>
              <a:rPr lang="ko-KR" altLang="en-US" spc="-25" smtClean="0">
                <a:cs typeface="Malgun Gothic"/>
              </a:rPr>
              <a:t>형태</a:t>
            </a:r>
            <a:endParaRPr lang="en-US" altLang="ko-KR" spc="-25" smtClean="0"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en-US" altLang="ko-KR" spc="270" smtClean="0">
                <a:cs typeface="Malgun Gothic"/>
              </a:rPr>
              <a:t>SaaS</a:t>
            </a:r>
            <a:r>
              <a:rPr lang="ko-KR" altLang="en-US" spc="270" smtClean="0">
                <a:cs typeface="Malgun Gothic"/>
              </a:rPr>
              <a:t>는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en-US" altLang="ko-KR" spc="220" smtClean="0">
                <a:cs typeface="Malgun Gothic"/>
              </a:rPr>
              <a:t>IaaS,</a:t>
            </a:r>
            <a:r>
              <a:rPr lang="ko-KR" altLang="en-US" spc="-105" smtClean="0">
                <a:cs typeface="Malgun Gothic"/>
              </a:rPr>
              <a:t> </a:t>
            </a:r>
            <a:r>
              <a:rPr lang="en-US" altLang="ko-KR" spc="195" smtClean="0">
                <a:cs typeface="Malgun Gothic"/>
              </a:rPr>
              <a:t>PaaS</a:t>
            </a:r>
            <a:r>
              <a:rPr lang="ko-KR" altLang="en-US" spc="195" smtClean="0">
                <a:cs typeface="Malgun Gothic"/>
              </a:rPr>
              <a:t>보다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자유도는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떨어지지만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제공하는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기능은 </a:t>
            </a:r>
            <a:r>
              <a:rPr lang="ko-KR" altLang="en-US" spc="-80" smtClean="0">
                <a:cs typeface="Malgun Gothic"/>
              </a:rPr>
              <a:t>가장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많음</a:t>
            </a:r>
            <a:endParaRPr lang="en-US" altLang="ko-KR" spc="-25" smtClean="0"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en-US" altLang="ko-KR" spc="270" smtClean="0">
                <a:cs typeface="Malgun Gothic"/>
              </a:rPr>
              <a:t>SaaS</a:t>
            </a:r>
            <a:r>
              <a:rPr lang="ko-KR" altLang="en-US" spc="270" smtClean="0">
                <a:cs typeface="Malgun Gothic"/>
              </a:rPr>
              <a:t>는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서비스 제공의 관점에서</a:t>
            </a:r>
            <a:r>
              <a:rPr lang="ko-KR" altLang="en-US" spc="-80" smtClean="0">
                <a:cs typeface="Malgun Gothic"/>
              </a:rPr>
              <a:t> 볼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때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철저한 </a:t>
            </a:r>
            <a:r>
              <a:rPr lang="ko-KR" altLang="en-US" spc="145" smtClean="0">
                <a:solidFill>
                  <a:srgbClr val="C00000"/>
                </a:solidFill>
                <a:cs typeface="Malgun Gothic"/>
              </a:rPr>
              <a:t>소비</a:t>
            </a:r>
            <a:r>
              <a:rPr lang="en-US" altLang="ko-KR" spc="145" smtClean="0">
                <a:solidFill>
                  <a:srgbClr val="C00000"/>
                </a:solidFill>
                <a:cs typeface="Malgun Gothic"/>
              </a:rPr>
              <a:t>(Consume)</a:t>
            </a:r>
            <a:r>
              <a:rPr lang="ko-KR" altLang="en-US" spc="145" smtClean="0">
                <a:solidFill>
                  <a:srgbClr val="C00000"/>
                </a:solidFill>
                <a:cs typeface="Malgun Gothic"/>
              </a:rPr>
              <a:t>를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85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85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목적으로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함</a:t>
            </a:r>
            <a:endParaRPr lang="en-US" altLang="ko-KR" spc="-50" smtClean="0"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서비스 </a:t>
            </a:r>
            <a:r>
              <a:rPr lang="ko-KR" altLang="en-US" spc="-80" smtClean="0">
                <a:cs typeface="Malgun Gothic"/>
              </a:rPr>
              <a:t>사용자에게</a:t>
            </a:r>
            <a:r>
              <a:rPr lang="ko-KR" altLang="en-US" spc="-5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추가적인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개발이나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데이터에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대한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추가적인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부담이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없음</a:t>
            </a: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7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en-US" altLang="ko-KR" spc="335" smtClean="0">
                <a:solidFill>
                  <a:srgbClr val="0000CC"/>
                </a:solidFill>
                <a:cs typeface="Malgun Gothic"/>
              </a:rPr>
              <a:t>SaaS(Software</a:t>
            </a:r>
            <a:r>
              <a:rPr lang="ko-KR" altLang="en-US" spc="-15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405" smtClean="0">
                <a:solidFill>
                  <a:srgbClr val="0000CC"/>
                </a:solidFill>
                <a:cs typeface="Malgun Gothic"/>
              </a:rPr>
              <a:t>as</a:t>
            </a:r>
            <a:r>
              <a:rPr lang="ko-KR" altLang="en-US" spc="-13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425" smtClean="0">
                <a:solidFill>
                  <a:srgbClr val="0000CC"/>
                </a:solidFill>
                <a:cs typeface="Malgun Gothic"/>
              </a:rPr>
              <a:t>a</a:t>
            </a:r>
            <a:r>
              <a:rPr lang="ko-KR" altLang="en-US" spc="-12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280" smtClean="0">
                <a:solidFill>
                  <a:srgbClr val="0000CC"/>
                </a:solidFill>
                <a:cs typeface="Malgun Gothic"/>
              </a:rPr>
              <a:t>Service)</a:t>
            </a:r>
          </a:p>
          <a:p>
            <a:pPr marL="412750" lvl="1">
              <a:spcBef>
                <a:spcPts val="1045"/>
              </a:spcBef>
            </a:pPr>
            <a:r>
              <a:rPr lang="en-US" altLang="ko-KR" spc="270" smtClean="0">
                <a:solidFill>
                  <a:srgbClr val="C00000"/>
                </a:solidFill>
                <a:cs typeface="Malgun Gothic"/>
              </a:rPr>
              <a:t>Saas </a:t>
            </a:r>
            <a:r>
              <a:rPr lang="ko-KR" altLang="en-US">
                <a:solidFill>
                  <a:srgbClr val="C00000"/>
                </a:solidFill>
              </a:rPr>
              <a:t>클라우드 서비스 모델을 라면 레시피에 </a:t>
            </a:r>
            <a:r>
              <a:rPr lang="ko-KR" altLang="en-US" smtClean="0">
                <a:solidFill>
                  <a:srgbClr val="C00000"/>
                </a:solidFill>
              </a:rPr>
              <a:t>비유하기</a:t>
            </a:r>
            <a:endParaRPr lang="en-US" altLang="ko-KR" smtClean="0">
              <a:solidFill>
                <a:srgbClr val="C00000"/>
              </a:solidFill>
            </a:endParaRPr>
          </a:p>
          <a:p>
            <a:pPr marL="812800" lvl="2">
              <a:spcBef>
                <a:spcPts val="1045"/>
              </a:spcBef>
            </a:pPr>
            <a:r>
              <a:rPr lang="ko-KR" altLang="en-US" smtClean="0"/>
              <a:t>제공받는 것</a:t>
            </a:r>
            <a:r>
              <a:rPr lang="en-US" altLang="ko-KR" smtClean="0"/>
              <a:t>(</a:t>
            </a:r>
            <a:r>
              <a:rPr lang="en-US" altLang="ko-KR"/>
              <a:t>SaaS </a:t>
            </a:r>
            <a:r>
              <a:rPr lang="ko-KR" altLang="en-US"/>
              <a:t>제공업체</a:t>
            </a:r>
            <a:r>
              <a:rPr lang="en-US" altLang="ko-KR" smtClean="0"/>
              <a:t>)</a:t>
            </a:r>
          </a:p>
          <a:p>
            <a:pPr marL="1270000" lvl="3">
              <a:spcBef>
                <a:spcPts val="1045"/>
              </a:spcBef>
            </a:pPr>
            <a:r>
              <a:rPr lang="ko-KR" altLang="en-US" sz="1400" smtClean="0"/>
              <a:t>완성된 </a:t>
            </a:r>
            <a:r>
              <a:rPr lang="ko-KR" altLang="en-US" sz="1400"/>
              <a:t>라면 </a:t>
            </a:r>
            <a:r>
              <a:rPr lang="en-US" altLang="ko-KR" sz="1400"/>
              <a:t>(</a:t>
            </a:r>
            <a:r>
              <a:rPr lang="ko-KR" altLang="en-US" sz="1400"/>
              <a:t>완성된 소프트웨어 애플리케이션</a:t>
            </a:r>
            <a:r>
              <a:rPr lang="en-US" altLang="ko-KR" sz="1400"/>
              <a:t>):</a:t>
            </a:r>
            <a:r>
              <a:rPr lang="ko-KR" altLang="en-US" sz="1400"/>
              <a:t> </a:t>
            </a:r>
            <a:r>
              <a:rPr lang="en-US" altLang="ko-KR" sz="1400"/>
              <a:t>Gmail, Salesforce, Dropbox, Microsoft 365, Netflix </a:t>
            </a:r>
            <a:r>
              <a:rPr lang="ko-KR" altLang="en-US" sz="1400" smtClean="0"/>
              <a:t>등</a:t>
            </a:r>
            <a:endParaRPr lang="en-US" altLang="ko-KR" sz="1400" smtClean="0"/>
          </a:p>
          <a:p>
            <a:pPr marL="1270000" lvl="3">
              <a:spcBef>
                <a:spcPts val="1045"/>
              </a:spcBef>
            </a:pPr>
            <a:r>
              <a:rPr lang="ko-KR" altLang="en-US" sz="1400" smtClean="0"/>
              <a:t>모든 </a:t>
            </a:r>
            <a:r>
              <a:rPr lang="ko-KR" altLang="en-US" sz="1400"/>
              <a:t>인프라와 </a:t>
            </a:r>
            <a:r>
              <a:rPr lang="ko-KR" altLang="en-US" sz="1400" smtClean="0"/>
              <a:t>플랫폼</a:t>
            </a:r>
            <a:r>
              <a:rPr lang="en-US" altLang="ko-KR" sz="1400" smtClean="0"/>
              <a:t>(</a:t>
            </a:r>
            <a:r>
              <a:rPr lang="ko-KR" altLang="en-US" sz="1400"/>
              <a:t>라면을 끓이는 모든 과정과 식당</a:t>
            </a:r>
            <a:r>
              <a:rPr lang="en-US" altLang="ko-KR" sz="1400"/>
              <a:t>):</a:t>
            </a:r>
            <a:r>
              <a:rPr lang="ko-KR" altLang="en-US" sz="1400"/>
              <a:t> 서버</a:t>
            </a:r>
            <a:r>
              <a:rPr lang="en-US" altLang="ko-KR" sz="1400"/>
              <a:t>, </a:t>
            </a:r>
            <a:r>
              <a:rPr lang="ko-KR" altLang="en-US" sz="1400"/>
              <a:t>네트워크</a:t>
            </a:r>
            <a:r>
              <a:rPr lang="en-US" altLang="ko-KR" sz="1400"/>
              <a:t>, </a:t>
            </a:r>
            <a:r>
              <a:rPr lang="ko-KR" altLang="en-US" sz="1400"/>
              <a:t>스토리지</a:t>
            </a:r>
            <a:r>
              <a:rPr lang="en-US" altLang="ko-KR" sz="1400"/>
              <a:t>,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운영체제</a:t>
            </a:r>
            <a:r>
              <a:rPr lang="en-US" altLang="ko-KR" sz="1400"/>
              <a:t>, </a:t>
            </a:r>
            <a:r>
              <a:rPr lang="ko-KR" altLang="en-US" sz="1400"/>
              <a:t>미들웨어</a:t>
            </a:r>
            <a:r>
              <a:rPr lang="en-US" altLang="ko-KR" sz="1400"/>
              <a:t>, </a:t>
            </a:r>
            <a:r>
              <a:rPr lang="ko-KR" altLang="en-US" sz="1400"/>
              <a:t>애플리케이션 개발</a:t>
            </a:r>
            <a:r>
              <a:rPr lang="en-US" altLang="ko-KR" sz="1400"/>
              <a:t>, </a:t>
            </a:r>
            <a:r>
              <a:rPr lang="ko-KR" altLang="en-US" sz="1400"/>
              <a:t>유지보수</a:t>
            </a:r>
            <a:r>
              <a:rPr lang="en-US" altLang="ko-KR" sz="1400"/>
              <a:t>, </a:t>
            </a:r>
            <a:r>
              <a:rPr lang="ko-KR" altLang="en-US" sz="1400"/>
              <a:t>업데이트</a:t>
            </a:r>
            <a:r>
              <a:rPr lang="en-US" altLang="ko-KR" sz="1400"/>
              <a:t>, </a:t>
            </a:r>
            <a:r>
              <a:rPr lang="ko-KR" altLang="en-US" sz="1400"/>
              <a:t>보안 등 모든 것을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제공업체가 관리</a:t>
            </a:r>
            <a:endParaRPr lang="en-US" altLang="ko-KR" sz="1400" smtClean="0"/>
          </a:p>
          <a:p>
            <a:pPr marL="812800" lvl="2">
              <a:spcBef>
                <a:spcPts val="1045"/>
              </a:spcBef>
            </a:pPr>
            <a:r>
              <a:rPr lang="ko-KR" altLang="en-US" smtClean="0"/>
              <a:t>내가 </a:t>
            </a:r>
            <a:r>
              <a:rPr lang="ko-KR" altLang="en-US"/>
              <a:t>하는 </a:t>
            </a:r>
            <a:r>
              <a:rPr lang="ko-KR" altLang="en-US" smtClean="0"/>
              <a:t>것</a:t>
            </a:r>
            <a:r>
              <a:rPr lang="en-US" altLang="ko-KR" smtClean="0"/>
              <a:t>(</a:t>
            </a:r>
            <a:r>
              <a:rPr lang="ko-KR" altLang="en-US"/>
              <a:t>사용자</a:t>
            </a:r>
            <a:r>
              <a:rPr lang="en-US" altLang="ko-KR" smtClean="0"/>
              <a:t>)</a:t>
            </a:r>
          </a:p>
          <a:p>
            <a:pPr marL="1270000" lvl="3">
              <a:spcBef>
                <a:spcPts val="1045"/>
              </a:spcBef>
            </a:pPr>
            <a:r>
              <a:rPr lang="ko-KR" altLang="en-US" sz="1400" smtClean="0">
                <a:solidFill>
                  <a:srgbClr val="006600"/>
                </a:solidFill>
              </a:rPr>
              <a:t>라면 먹기</a:t>
            </a:r>
            <a:r>
              <a:rPr lang="en-US" altLang="ko-KR" sz="1400" smtClean="0">
                <a:solidFill>
                  <a:srgbClr val="006600"/>
                </a:solidFill>
              </a:rPr>
              <a:t>(</a:t>
            </a:r>
            <a:r>
              <a:rPr lang="ko-KR" altLang="en-US" sz="1400">
                <a:solidFill>
                  <a:srgbClr val="006600"/>
                </a:solidFill>
              </a:rPr>
              <a:t>서비스 이용</a:t>
            </a:r>
            <a:r>
              <a:rPr lang="en-US" altLang="ko-KR" sz="1400" smtClean="0">
                <a:solidFill>
                  <a:srgbClr val="006600"/>
                </a:solidFill>
              </a:rPr>
              <a:t>) :</a:t>
            </a:r>
            <a:r>
              <a:rPr lang="ko-KR" altLang="en-US" sz="1400" smtClean="0">
                <a:solidFill>
                  <a:srgbClr val="006600"/>
                </a:solidFill>
              </a:rPr>
              <a:t> </a:t>
            </a:r>
            <a:r>
              <a:rPr lang="ko-KR" altLang="en-US" sz="1400"/>
              <a:t>계정을 만들고 로그인하여 제공되는 기능을 </a:t>
            </a:r>
            <a:r>
              <a:rPr lang="ko-KR" altLang="en-US" sz="1400" smtClean="0"/>
              <a:t>사용</a:t>
            </a:r>
            <a:endParaRPr lang="en-US" altLang="ko-KR" sz="1400" smtClean="0"/>
          </a:p>
          <a:p>
            <a:pPr marL="1270000" lvl="3">
              <a:spcBef>
                <a:spcPts val="1045"/>
              </a:spcBef>
            </a:pPr>
            <a:r>
              <a:rPr lang="ko-KR" altLang="en-US" sz="1400" smtClean="0"/>
              <a:t>라면 </a:t>
            </a:r>
            <a:r>
              <a:rPr lang="ko-KR" altLang="en-US" sz="1400"/>
              <a:t>맛 평가 </a:t>
            </a:r>
            <a:r>
              <a:rPr lang="en-US" altLang="ko-KR" sz="1400"/>
              <a:t>(</a:t>
            </a:r>
            <a:r>
              <a:rPr lang="ko-KR" altLang="en-US" sz="1400"/>
              <a:t>피드백 제공</a:t>
            </a:r>
            <a:r>
              <a:rPr lang="en-US" altLang="ko-KR" sz="1400" smtClean="0"/>
              <a:t>) :</a:t>
            </a:r>
            <a:r>
              <a:rPr lang="ko-KR" altLang="en-US" sz="1400" smtClean="0"/>
              <a:t> </a:t>
            </a:r>
            <a:r>
              <a:rPr lang="ko-KR" altLang="en-US" sz="1400"/>
              <a:t>서비스 사용 후 의견을 제공하거나</a:t>
            </a:r>
            <a:r>
              <a:rPr lang="en-US" altLang="ko-KR" sz="1400"/>
              <a:t>, </a:t>
            </a:r>
            <a:r>
              <a:rPr lang="ko-KR" altLang="en-US" sz="1400"/>
              <a:t>필요한 경우 </a:t>
            </a:r>
            <a:r>
              <a:rPr lang="en-US" altLang="ko-KR" sz="1400" smtClean="0"/>
              <a:t/>
            </a:r>
            <a:br>
              <a:rPr lang="en-US" altLang="ko-KR" sz="1400" smtClean="0"/>
            </a:br>
            <a:r>
              <a:rPr lang="ko-KR" altLang="en-US" sz="1400" smtClean="0"/>
              <a:t>일부 </a:t>
            </a:r>
            <a:r>
              <a:rPr lang="ko-KR" altLang="en-US" sz="1400"/>
              <a:t>설정을 </a:t>
            </a:r>
            <a:r>
              <a:rPr lang="ko-KR" altLang="en-US" sz="1400" smtClean="0"/>
              <a:t>변경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7501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pc="-40" smtClean="0"/>
              <a:t>클라우드</a:t>
            </a:r>
            <a:r>
              <a:rPr lang="ko-KR" altLang="en-US" spc="-390" smtClean="0"/>
              <a:t> </a:t>
            </a:r>
            <a:r>
              <a:rPr lang="ko-KR" altLang="en-US" spc="-40" smtClean="0"/>
              <a:t>컴퓨팅</a:t>
            </a:r>
            <a:r>
              <a:rPr lang="ko-KR" altLang="en-US" spc="-400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pc="254" smtClean="0">
                <a:solidFill>
                  <a:srgbClr val="0000CC"/>
                </a:solidFill>
                <a:cs typeface="Malgun Gothic"/>
              </a:rPr>
              <a:t>IssS,</a:t>
            </a:r>
            <a:r>
              <a:rPr lang="en-US" altLang="ko-KR" spc="-13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310" smtClean="0">
                <a:solidFill>
                  <a:srgbClr val="0000CC"/>
                </a:solidFill>
                <a:cs typeface="Malgun Gothic"/>
              </a:rPr>
              <a:t>PaaS,</a:t>
            </a:r>
            <a:r>
              <a:rPr lang="en-US" altLang="ko-KR" spc="-9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en-US" altLang="ko-KR" spc="375" smtClean="0">
                <a:solidFill>
                  <a:srgbClr val="0000CC"/>
                </a:solidFill>
                <a:cs typeface="Malgun Gothic"/>
              </a:rPr>
              <a:t>SaaS</a:t>
            </a:r>
            <a:r>
              <a:rPr lang="en-US" altLang="ko-KR" spc="-11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비교</a:t>
            </a:r>
            <a:endParaRPr lang="ko-KR" altLang="en-US">
              <a:solidFill>
                <a:srgbClr val="0000CC"/>
              </a:solidFill>
              <a:cs typeface="Malgun Gothic"/>
            </a:endParaRPr>
          </a:p>
        </p:txBody>
      </p:sp>
      <p:pic>
        <p:nvPicPr>
          <p:cNvPr id="18434" name="Picture 2" descr="Git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10786"/>
            <a:ext cx="396044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rastalion.dev/wp-content/uploads/2020/02/pngfind.com-cloud-computing-icon-png-38088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456" y="1988840"/>
            <a:ext cx="3801000" cy="43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8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종류</a:t>
            </a:r>
            <a:r>
              <a:rPr lang="en-US" altLang="ko-KR" spc="-25" smtClean="0"/>
              <a:t>(</a:t>
            </a:r>
            <a:r>
              <a:rPr lang="ko-KR" altLang="en-US" spc="-25" smtClean="0"/>
              <a:t>배포</a:t>
            </a:r>
            <a:r>
              <a:rPr lang="en-US" altLang="ko-KR" spc="-25" smtClean="0"/>
              <a:t> </a:t>
            </a:r>
            <a:r>
              <a:rPr lang="ko-KR" altLang="en-US" spc="-25" smtClean="0"/>
              <a:t>모델</a:t>
            </a:r>
            <a:r>
              <a:rPr lang="en-US" altLang="ko-KR" spc="-25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">
              <a:spcBef>
                <a:spcPts val="1380"/>
              </a:spcBef>
            </a:pPr>
            <a:r>
              <a:rPr lang="ko-KR" altLang="en-US" smtClean="0">
                <a:solidFill>
                  <a:srgbClr val="0000CC"/>
                </a:solidFill>
              </a:rPr>
              <a:t>클라우드 유형 및 배포 모델</a:t>
            </a:r>
            <a:endParaRPr lang="ko-KR" altLang="en-US">
              <a:solidFill>
                <a:srgbClr val="0000CC"/>
              </a:solidFill>
              <a:cs typeface="Malgun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70485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종류</a:t>
            </a:r>
            <a:r>
              <a:rPr lang="en-US" altLang="ko-KR" spc="-25"/>
              <a:t>(</a:t>
            </a:r>
            <a:r>
              <a:rPr lang="ko-KR" altLang="en-US" spc="-25"/>
              <a:t>배포</a:t>
            </a:r>
            <a:r>
              <a:rPr lang="en-US" altLang="ko-KR" spc="-25"/>
              <a:t> </a:t>
            </a:r>
            <a:r>
              <a:rPr lang="ko-KR" altLang="en-US" spc="-25"/>
              <a:t>모델</a:t>
            </a:r>
            <a:r>
              <a:rPr lang="en-US" altLang="ko-KR" spc="-25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퍼블릭</a:t>
            </a:r>
            <a:r>
              <a:rPr lang="ko-KR" altLang="en-US" spc="-145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0" smtClean="0">
                <a:solidFill>
                  <a:srgbClr val="0000CC"/>
                </a:solidFill>
                <a:cs typeface="Malgun Gothic"/>
              </a:rPr>
              <a:t>클라우드</a:t>
            </a:r>
            <a:endParaRPr lang="en-US" altLang="ko-KR" spc="-20" smtClean="0">
              <a:solidFill>
                <a:srgbClr val="0000CC"/>
              </a:solidFill>
              <a:cs typeface="Malgun Gothic"/>
            </a:endParaRPr>
          </a:p>
          <a:p>
            <a:pPr marL="414020" lvl="1">
              <a:spcBef>
                <a:spcPts val="1380"/>
              </a:spcBef>
            </a:pP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불특정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다수의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개인이나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기업에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컴퓨팅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자원을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빌려주는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형태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4070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물리적으로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떨어진 </a:t>
            </a:r>
            <a:r>
              <a:rPr lang="ko-KR" altLang="en-US" spc="-80" smtClean="0">
                <a:cs typeface="Malgun Gothic"/>
              </a:rPr>
              <a:t>곳에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서버가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있다는 사실로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인한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보안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우려가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있음</a:t>
            </a:r>
            <a:endParaRPr lang="en-US" altLang="ko-KR" spc="-25" smtClean="0">
              <a:solidFill>
                <a:srgbClr val="C00000"/>
              </a:solidFill>
              <a:cs typeface="Malgun Gothic"/>
            </a:endParaRPr>
          </a:p>
          <a:p>
            <a:pPr marL="814070" lvl="2">
              <a:spcBef>
                <a:spcPts val="1380"/>
              </a:spcBef>
            </a:pP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개인정보보호</a:t>
            </a:r>
            <a:r>
              <a:rPr lang="ko-KR" altLang="en-US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관련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 법률에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의해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데이터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보관</a:t>
            </a:r>
            <a:r>
              <a:rPr lang="ko-KR" altLang="en-US" spc="-9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장소가</a:t>
            </a:r>
            <a:r>
              <a:rPr lang="ko-KR" altLang="en-US" spc="-9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엄격히 제한되는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경우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en-US" altLang="ko-KR" spc="-95" smtClean="0">
                <a:cs typeface="Malgun Gothic"/>
              </a:rPr>
              <a:t/>
            </a:r>
            <a:br>
              <a:rPr lang="en-US" altLang="ko-KR" spc="-9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퍼블릭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55" smtClean="0">
                <a:cs typeface="Malgun Gothic"/>
              </a:rPr>
              <a:t>클라우 </a:t>
            </a:r>
            <a:r>
              <a:rPr lang="ko-KR" altLang="en-US" spc="-80" smtClean="0">
                <a:cs typeface="Malgun Gothic"/>
              </a:rPr>
              <a:t>드</a:t>
            </a:r>
            <a:r>
              <a:rPr lang="ko-KR" altLang="en-US" spc="-12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도입이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어려움</a:t>
            </a:r>
            <a:endParaRPr lang="en-US" altLang="ko-KR" spc="-25" smtClean="0">
              <a:cs typeface="Malgun Gothic"/>
            </a:endParaRPr>
          </a:p>
          <a:p>
            <a:pPr marL="814070" lvl="2">
              <a:spcBef>
                <a:spcPts val="1380"/>
              </a:spcBef>
            </a:pPr>
            <a:r>
              <a:rPr lang="ko-KR" altLang="en-US" spc="-85" smtClean="0">
                <a:cs typeface="Malgun Gothic"/>
              </a:rPr>
              <a:t>퍼블릭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클라우드의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특정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기술에 종속되면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향후에 </a:t>
            </a:r>
            <a:r>
              <a:rPr lang="ko-KR" altLang="en-US" spc="-80" smtClean="0">
                <a:cs typeface="Malgun Gothic"/>
              </a:rPr>
              <a:t>온프레미스로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옮기거나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en-US" altLang="ko-KR" spc="-70" smtClean="0">
                <a:cs typeface="Malgun Gothic"/>
              </a:rPr>
              <a:t/>
            </a:r>
            <a:br>
              <a:rPr lang="en-US" altLang="ko-KR" spc="-70" smtClean="0">
                <a:cs typeface="Malgun Gothic"/>
              </a:rPr>
            </a:br>
            <a:r>
              <a:rPr lang="ko-KR" altLang="en-US" spc="-80" smtClean="0">
                <a:cs typeface="Malgun Gothic"/>
              </a:rPr>
              <a:t>다른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퍼블릭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50" smtClean="0">
                <a:cs typeface="Malgun Gothic"/>
              </a:rPr>
              <a:t>클 </a:t>
            </a:r>
            <a:r>
              <a:rPr lang="ko-KR" altLang="en-US" spc="-85" smtClean="0">
                <a:cs typeface="Malgun Gothic"/>
              </a:rPr>
              <a:t>라우드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업체로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전환하기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어려움</a:t>
            </a:r>
            <a:endParaRPr lang="en-US" altLang="ko-KR" spc="-25" smtClean="0">
              <a:cs typeface="Malgun Gothic"/>
            </a:endParaRPr>
          </a:p>
          <a:p>
            <a:pPr marL="814070" lvl="2">
              <a:spcBef>
                <a:spcPts val="1380"/>
              </a:spcBef>
            </a:pP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클라우드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컴퓨팅에서의</a:t>
            </a:r>
            <a:r>
              <a:rPr lang="ko-KR" altLang="en-US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클라우드는</a:t>
            </a:r>
            <a:r>
              <a:rPr lang="ko-KR" altLang="en-US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일반적으로</a:t>
            </a:r>
            <a:r>
              <a:rPr lang="ko-KR" altLang="en-US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퍼블릭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클라우드를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cs typeface="Malgun Gothic"/>
              </a:rPr>
              <a:t>의미</a:t>
            </a:r>
            <a:endParaRPr lang="ko-KR" altLang="en-US">
              <a:solidFill>
                <a:srgbClr val="C00000"/>
              </a:solidFill>
              <a:cs typeface="Malgun Gothic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699626"/>
            <a:ext cx="3497651" cy="1916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41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종류</a:t>
            </a:r>
            <a:r>
              <a:rPr lang="en-US" altLang="ko-KR" spc="-25"/>
              <a:t>(</a:t>
            </a:r>
            <a:r>
              <a:rPr lang="ko-KR" altLang="en-US" spc="-25"/>
              <a:t>배포</a:t>
            </a:r>
            <a:r>
              <a:rPr lang="en-US" altLang="ko-KR" spc="-25"/>
              <a:t> </a:t>
            </a:r>
            <a:r>
              <a:rPr lang="ko-KR" altLang="en-US" spc="-25"/>
              <a:t>모델</a:t>
            </a:r>
            <a:r>
              <a:rPr lang="en-US" altLang="ko-KR" spc="-25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latin typeface="Malgun Gothic"/>
                <a:cs typeface="Malgun Gothic"/>
              </a:rPr>
              <a:t>프라이빗</a:t>
            </a:r>
            <a:r>
              <a:rPr lang="ko-KR" altLang="en-US" spc="-140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0" smtClean="0">
                <a:solidFill>
                  <a:srgbClr val="0000CC"/>
                </a:solidFill>
                <a:latin typeface="Malgun Gothic"/>
                <a:cs typeface="Malgun Gothic"/>
              </a:rPr>
              <a:t>클라우드</a:t>
            </a:r>
            <a:endParaRPr lang="en-US" altLang="ko-KR" spc="-20" smtClean="0">
              <a:solidFill>
                <a:srgbClr val="0000CC"/>
              </a:solidFill>
              <a:latin typeface="Malgun Gothic"/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클라우드 컴퓨팅 개념을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자사</a:t>
            </a:r>
            <a:r>
              <a:rPr lang="ko-KR" altLang="en-US" spc="-9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인프라에</a:t>
            </a:r>
            <a:r>
              <a:rPr lang="ko-KR" altLang="en-US" spc="-7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도입해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데이터센터를</a:t>
            </a:r>
            <a:r>
              <a:rPr lang="ko-KR" altLang="en-US" spc="-5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고도화하는</a:t>
            </a:r>
            <a:r>
              <a:rPr lang="ko-KR" altLang="en-US" spc="-5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solidFill>
                  <a:srgbClr val="C00000"/>
                </a:solidFill>
                <a:latin typeface="Malgun Gothic"/>
                <a:cs typeface="Malgun Gothic"/>
              </a:rPr>
              <a:t>것</a:t>
            </a:r>
            <a:endParaRPr lang="en-US" altLang="ko-KR" spc="-50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퍼블릭 </a:t>
            </a:r>
            <a:r>
              <a:rPr lang="ko-KR" altLang="en-US" spc="-80" smtClean="0">
                <a:latin typeface="Malgun Gothic"/>
                <a:cs typeface="Malgun Gothic"/>
              </a:rPr>
              <a:t>클라우드의</a:t>
            </a:r>
            <a:r>
              <a:rPr lang="ko-KR" altLang="en-US" spc="-5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단점인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물리적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보안에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대한</a:t>
            </a:r>
            <a:r>
              <a:rPr lang="ko-KR" altLang="en-US" spc="-9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컨트롤이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가능하고</a:t>
            </a:r>
            <a:r>
              <a:rPr lang="ko-KR" altLang="en-US" spc="-7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데이터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저장소를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명확히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45" smtClean="0">
                <a:solidFill>
                  <a:srgbClr val="C00000"/>
                </a:solidFill>
                <a:latin typeface="Malgun Gothic"/>
                <a:cs typeface="Malgun Gothic"/>
              </a:rPr>
              <a:t>확인할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수</a:t>
            </a:r>
            <a:r>
              <a:rPr lang="ko-KR" altLang="en-US" spc="-13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35" smtClean="0">
                <a:solidFill>
                  <a:srgbClr val="C00000"/>
                </a:solidFill>
                <a:latin typeface="Malgun Gothic"/>
                <a:cs typeface="Malgun Gothic"/>
              </a:rPr>
              <a:t>있음</a:t>
            </a:r>
            <a:endParaRPr lang="en-US" altLang="ko-KR" spc="-35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특정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퍼블릭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기술에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대한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종속성을</a:t>
            </a:r>
            <a:r>
              <a:rPr lang="ko-KR" altLang="en-US" spc="-7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없앨</a:t>
            </a:r>
            <a:r>
              <a:rPr lang="ko-KR" altLang="en-US" spc="-9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수</a:t>
            </a:r>
            <a:r>
              <a:rPr lang="ko-KR" altLang="en-US" spc="-114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latin typeface="Malgun Gothic"/>
                <a:cs typeface="Malgun Gothic"/>
              </a:rPr>
              <a:t>있음</a:t>
            </a:r>
            <a:endParaRPr lang="en-US" altLang="ko-KR" spc="-25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온프레미스에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컴퓨팅 기술을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도입하는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것이기 때문에 운영이나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en-US" altLang="ko-KR" spc="-75" smtClean="0">
                <a:latin typeface="Malgun Gothic"/>
                <a:cs typeface="Malgun Gothic"/>
              </a:rPr>
              <a:t/>
            </a:r>
            <a:br>
              <a:rPr lang="en-US" altLang="ko-KR" spc="-75" smtClean="0">
                <a:latin typeface="Malgun Gothic"/>
                <a:cs typeface="Malgun Gothic"/>
              </a:rPr>
            </a:br>
            <a:r>
              <a:rPr lang="ko-KR" altLang="en-US" spc="-80" smtClean="0">
                <a:latin typeface="Malgun Gothic"/>
                <a:cs typeface="Malgun Gothic"/>
              </a:rPr>
              <a:t>구축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비용에</a:t>
            </a:r>
            <a:r>
              <a:rPr lang="ko-KR" altLang="en-US" spc="-80" smtClean="0">
                <a:latin typeface="Malgun Gothic"/>
                <a:cs typeface="Malgun Gothic"/>
              </a:rPr>
              <a:t> 대한</a:t>
            </a:r>
            <a:r>
              <a:rPr lang="ko-KR" altLang="en-US" spc="-8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절감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효</a:t>
            </a:r>
            <a:r>
              <a:rPr lang="ko-KR" altLang="en-US" spc="-80" smtClean="0">
                <a:latin typeface="Malgun Gothic"/>
                <a:cs typeface="Malgun Gothic"/>
              </a:rPr>
              <a:t>과를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보기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어려운</a:t>
            </a:r>
            <a:r>
              <a:rPr lang="ko-KR" altLang="en-US" spc="-85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한계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퍼블릭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도입이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어려운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경우에는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프라이빗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클라우드를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구축해서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사용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둘</a:t>
            </a:r>
            <a:r>
              <a:rPr lang="ko-KR" altLang="en-US" spc="-114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이상의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퍼블릭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또는</a:t>
            </a:r>
            <a:r>
              <a:rPr lang="ko-KR" altLang="en-US" spc="-8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퍼블릭</a:t>
            </a:r>
            <a:r>
              <a:rPr lang="ko-KR" altLang="en-US" spc="-90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클라우드와</a:t>
            </a:r>
            <a:r>
              <a:rPr lang="ko-KR" altLang="en-US" spc="-75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프라이빗</a:t>
            </a:r>
            <a:r>
              <a:rPr lang="ko-KR" altLang="en-US" spc="-80" smtClean="0">
                <a:solidFill>
                  <a:srgbClr val="006600"/>
                </a:solidFill>
                <a:latin typeface="Malgun Gothic"/>
                <a:cs typeface="Malgun Gothic"/>
              </a:rPr>
              <a:t> 클라우드를</a:t>
            </a:r>
            <a:r>
              <a:rPr lang="ko-KR" altLang="en-US" spc="-60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latin typeface="Malgun Gothic"/>
                <a:cs typeface="Malgun Gothic"/>
              </a:rPr>
              <a:t>함께</a:t>
            </a:r>
            <a:r>
              <a:rPr lang="ko-KR" altLang="en-US" spc="-95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이용할</a:t>
            </a:r>
            <a:r>
              <a:rPr lang="ko-KR" altLang="en-US" spc="-90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latin typeface="Malgun Gothic"/>
                <a:cs typeface="Malgun Gothic"/>
              </a:rPr>
              <a:t>수도</a:t>
            </a:r>
            <a:r>
              <a:rPr lang="ko-KR" altLang="en-US" spc="-100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006600"/>
                </a:solidFill>
                <a:latin typeface="Malgun Gothic"/>
                <a:cs typeface="Malgun Gothic"/>
              </a:rPr>
              <a:t>있음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en-US" altLang="ko-KR" spc="-25" smtClean="0">
                <a:solidFill>
                  <a:srgbClr val="006600"/>
                </a:solidFill>
                <a:latin typeface="Malgun Gothic"/>
                <a:cs typeface="Malgun Gothic"/>
              </a:rPr>
              <a:t>(</a:t>
            </a:r>
            <a:r>
              <a:rPr lang="ko-KR" altLang="en-US" spc="-25" smtClean="0">
                <a:solidFill>
                  <a:srgbClr val="006600"/>
                </a:solidFill>
                <a:latin typeface="Malgun Gothic"/>
                <a:cs typeface="Malgun Gothic"/>
              </a:rPr>
              <a:t>하</a:t>
            </a:r>
            <a:r>
              <a:rPr lang="ko-KR" altLang="en-US" spc="-85" smtClean="0">
                <a:solidFill>
                  <a:srgbClr val="006600"/>
                </a:solidFill>
                <a:latin typeface="Malgun Gothic"/>
                <a:cs typeface="Malgun Gothic"/>
              </a:rPr>
              <a:t>이브리드</a:t>
            </a:r>
            <a:r>
              <a:rPr lang="ko-KR" altLang="en-US" spc="-65" smtClean="0">
                <a:solidFill>
                  <a:srgbClr val="0066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10" smtClean="0">
                <a:solidFill>
                  <a:srgbClr val="006600"/>
                </a:solidFill>
                <a:latin typeface="Malgun Gothic"/>
                <a:cs typeface="Malgun Gothic"/>
              </a:rPr>
              <a:t>클라우드</a:t>
            </a:r>
            <a:r>
              <a:rPr lang="en-US" altLang="ko-KR" spc="-10" smtClean="0">
                <a:solidFill>
                  <a:srgbClr val="006600"/>
                </a:solidFill>
                <a:latin typeface="Malgun Gothic"/>
                <a:cs typeface="Malgun Gothic"/>
              </a:rPr>
              <a:t>)</a:t>
            </a:r>
            <a:endParaRPr lang="ko-KR" altLang="en-US">
              <a:solidFill>
                <a:srgbClr val="006600"/>
              </a:solidFill>
              <a:latin typeface="Malgun Gothic"/>
              <a:cs typeface="Malgun Gothic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085184"/>
            <a:ext cx="2162175" cy="1679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399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종류</a:t>
            </a:r>
            <a:r>
              <a:rPr lang="en-US" altLang="ko-KR" spc="-25"/>
              <a:t>(</a:t>
            </a:r>
            <a:r>
              <a:rPr lang="ko-KR" altLang="en-US" spc="-25"/>
              <a:t>배포</a:t>
            </a:r>
            <a:r>
              <a:rPr lang="en-US" altLang="ko-KR" spc="-25"/>
              <a:t> </a:t>
            </a:r>
            <a:r>
              <a:rPr lang="ko-KR" altLang="en-US" spc="-25"/>
              <a:t>모델</a:t>
            </a:r>
            <a:r>
              <a:rPr lang="en-US" altLang="ko-KR" spc="-25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970">
              <a:spcBef>
                <a:spcPts val="1380"/>
              </a:spcBef>
            </a:pPr>
            <a:r>
              <a:rPr lang="ko-KR" altLang="en-US">
                <a:solidFill>
                  <a:srgbClr val="0000CC"/>
                </a:solidFill>
              </a:rPr>
              <a:t>클라우드 유형 및 </a:t>
            </a:r>
            <a:r>
              <a:rPr lang="ko-KR" altLang="en-US">
                <a:solidFill>
                  <a:srgbClr val="0000CC"/>
                </a:solidFill>
              </a:rPr>
              <a:t>배포 </a:t>
            </a:r>
            <a:r>
              <a:rPr lang="ko-KR" altLang="en-US" smtClean="0">
                <a:solidFill>
                  <a:srgbClr val="0000CC"/>
                </a:solidFill>
              </a:rPr>
              <a:t>모델 비교</a:t>
            </a:r>
            <a:endParaRPr lang="ko-KR" altLang="en-US">
              <a:solidFill>
                <a:srgbClr val="0000CC"/>
              </a:solidFill>
              <a:cs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828037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3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3335">
              <a:spcBef>
                <a:spcPts val="1380"/>
              </a:spcBef>
            </a:pP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mtClean="0"/>
              <a:t>주요</a:t>
            </a:r>
            <a:r>
              <a:rPr lang="ko-KR" altLang="en-US" spc="-455" smtClean="0"/>
              <a:t> </a:t>
            </a:r>
            <a:r>
              <a:rPr lang="ko-KR" altLang="en-US" spc="-25" smtClean="0"/>
              <a:t>특징</a:t>
            </a:r>
            <a:endParaRPr lang="ko-KR" altLang="en-US">
              <a:latin typeface="Malgun Gothic"/>
              <a:cs typeface="Malgun Gothic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ko-KR" altLang="en-US" smtClean="0">
                <a:solidFill>
                  <a:srgbClr val="0000CC"/>
                </a:solidFill>
              </a:rPr>
              <a:t>주요</a:t>
            </a:r>
            <a:r>
              <a:rPr lang="ko-KR" altLang="en-US" spc="-455" smtClean="0">
                <a:solidFill>
                  <a:srgbClr val="0000CC"/>
                </a:solidFill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</a:rPr>
              <a:t>특징</a:t>
            </a:r>
            <a:endParaRPr lang="ko-KR" altLang="en-US">
              <a:solidFill>
                <a:srgbClr val="0000CC"/>
              </a:solidFill>
              <a:latin typeface="Malgun Gothic"/>
              <a:cs typeface="Malgun Gothic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568863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8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295"/>
              </a:spcBef>
            </a:pPr>
            <a:r>
              <a:rPr lang="ko-KR" altLang="en-US">
                <a:solidFill>
                  <a:srgbClr val="0000CC"/>
                </a:solidFill>
                <a:cs typeface="Malgun Gothic"/>
              </a:rPr>
              <a:t>클라이언트</a:t>
            </a:r>
            <a:r>
              <a:rPr lang="en-US" altLang="ko-KR">
                <a:solidFill>
                  <a:srgbClr val="0000CC"/>
                </a:solidFill>
                <a:cs typeface="Malgun Gothic"/>
              </a:rPr>
              <a:t>-</a:t>
            </a:r>
            <a:r>
              <a:rPr lang="ko-KR" altLang="en-US">
                <a:solidFill>
                  <a:srgbClr val="0000CC"/>
                </a:solidFill>
                <a:cs typeface="Malgun Gothic"/>
              </a:rPr>
              <a:t>서버 시대</a:t>
            </a:r>
          </a:p>
          <a:p>
            <a:pPr marL="412750" lvl="1">
              <a:spcBef>
                <a:spcPts val="1295"/>
              </a:spcBef>
            </a:pPr>
            <a:r>
              <a:rPr lang="en-US" altLang="ko-KR">
                <a:cs typeface="Malgun Gothic"/>
              </a:rPr>
              <a:t>1980</a:t>
            </a:r>
            <a:r>
              <a:rPr lang="ko-KR" altLang="en-US">
                <a:cs typeface="Malgun Gothic"/>
              </a:rPr>
              <a:t>년대에 </a:t>
            </a:r>
            <a:r>
              <a:rPr lang="en-US" altLang="ko-KR">
                <a:cs typeface="Malgun Gothic"/>
              </a:rPr>
              <a:t>PC</a:t>
            </a:r>
            <a:r>
              <a:rPr lang="ko-KR" altLang="en-US">
                <a:cs typeface="Malgun Gothic"/>
              </a:rPr>
              <a:t>가 등장하면서 메인프레임의 일부 역할을 </a:t>
            </a:r>
            <a:r>
              <a:rPr lang="en-US" altLang="ko-KR">
                <a:cs typeface="Malgun Gothic"/>
              </a:rPr>
              <a:t>PC</a:t>
            </a:r>
            <a:r>
              <a:rPr lang="ko-KR" altLang="en-US">
                <a:cs typeface="Malgun Gothic"/>
              </a:rPr>
              <a:t>에서 </a:t>
            </a:r>
            <a:br>
              <a:rPr lang="ko-KR" altLang="en-US">
                <a:cs typeface="Malgun Gothic"/>
              </a:rPr>
            </a:br>
            <a:r>
              <a:rPr lang="ko-KR" altLang="en-US">
                <a:cs typeface="Malgun Gothic"/>
              </a:rPr>
              <a:t>실행할 수 있게 되면서 </a:t>
            </a:r>
            <a:r>
              <a:rPr lang="ko-KR" altLang="en-US">
                <a:solidFill>
                  <a:srgbClr val="C00000"/>
                </a:solidFill>
                <a:cs typeface="Malgun Gothic"/>
              </a:rPr>
              <a:t>클라이언트와 서버 구조로 분산</a:t>
            </a:r>
          </a:p>
          <a:p>
            <a:pPr marL="812800" lvl="2">
              <a:spcBef>
                <a:spcPts val="1295"/>
              </a:spcBef>
            </a:pPr>
            <a:r>
              <a:rPr lang="ko-KR" altLang="en-US">
                <a:cs typeface="Malgun Gothic"/>
              </a:rPr>
              <a:t>클라이언트 </a:t>
            </a:r>
            <a:r>
              <a:rPr lang="en-US" altLang="ko-KR">
                <a:cs typeface="Malgun Gothic"/>
              </a:rPr>
              <a:t>- </a:t>
            </a:r>
            <a:r>
              <a:rPr lang="ko-KR" altLang="en-US">
                <a:cs typeface="Malgun Gothic"/>
              </a:rPr>
              <a:t>서비스를 사용하는 사용자 단말 </a:t>
            </a:r>
          </a:p>
          <a:p>
            <a:pPr marL="812800" lvl="2">
              <a:spcBef>
                <a:spcPts val="1295"/>
              </a:spcBef>
            </a:pPr>
            <a:r>
              <a:rPr lang="ko-KR" altLang="en-US">
                <a:cs typeface="Malgun Gothic"/>
              </a:rPr>
              <a:t>서버 </a:t>
            </a:r>
            <a:r>
              <a:rPr lang="en-US" altLang="ko-KR">
                <a:cs typeface="Malgun Gothic"/>
              </a:rPr>
              <a:t>- </a:t>
            </a:r>
            <a:r>
              <a:rPr lang="ko-KR" altLang="en-US">
                <a:cs typeface="Malgun Gothic"/>
              </a:rPr>
              <a:t>다수의 클라이언트를 지원하기 위해 컴퓨팅 자원을 모아둔 컴퓨터</a:t>
            </a:r>
          </a:p>
          <a:p>
            <a:pPr marL="412750" lvl="1">
              <a:spcBef>
                <a:spcPts val="1295"/>
              </a:spcBef>
            </a:pPr>
            <a:r>
              <a:rPr lang="ko-KR" altLang="en-US">
                <a:cs typeface="Malgun Gothic"/>
              </a:rPr>
              <a:t>역할 분산은 주로 데이터는 서버에 배치하고 애플리케이션은 </a:t>
            </a:r>
            <a:r>
              <a:rPr lang="en-US" altLang="ko-KR" smtClean="0">
                <a:cs typeface="Malgun Gothic"/>
              </a:rPr>
              <a:t/>
            </a:r>
            <a:br>
              <a:rPr lang="en-US" altLang="ko-KR" smtClean="0">
                <a:cs typeface="Malgun Gothic"/>
              </a:rPr>
            </a:br>
            <a:r>
              <a:rPr lang="ko-KR" altLang="en-US" smtClean="0">
                <a:cs typeface="Malgun Gothic"/>
              </a:rPr>
              <a:t>클라이언트에서 실행하는 </a:t>
            </a:r>
            <a:r>
              <a:rPr lang="ko-KR" altLang="en-US">
                <a:cs typeface="Malgun Gothic"/>
              </a:rPr>
              <a:t>구조가 일반적</a:t>
            </a:r>
          </a:p>
          <a:p>
            <a:pPr marL="412750" lvl="1">
              <a:spcBef>
                <a:spcPts val="1295"/>
              </a:spcBef>
            </a:pPr>
            <a:r>
              <a:rPr lang="ko-KR" altLang="en-US">
                <a:cs typeface="Malgun Gothic"/>
              </a:rPr>
              <a:t>클라이언트와 서버 사이의 통신은 인터넷을 이용</a:t>
            </a:r>
          </a:p>
          <a:p>
            <a:pPr marL="412750" lvl="1">
              <a:spcBef>
                <a:spcPts val="1295"/>
              </a:spcBef>
            </a:pPr>
            <a:r>
              <a:rPr lang="ko-KR" altLang="en-US">
                <a:solidFill>
                  <a:srgbClr val="C00000"/>
                </a:solidFill>
                <a:cs typeface="Malgun Gothic"/>
              </a:rPr>
              <a:t>클라이언트가 필요한 기능을 요청하면 서버가 응답하는 방식으로 상호 작용</a:t>
            </a:r>
            <a:endParaRPr lang="ko-KR" altLang="en-US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endParaRPr lang="ko-KR" altLang="en-US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73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 클라우드 기업들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>
                <a:solidFill>
                  <a:srgbClr val="0000CC"/>
                </a:solidFill>
              </a:rPr>
              <a:t>세계 주요 </a:t>
            </a:r>
            <a:r>
              <a:rPr lang="en-US" altLang="ko-KR">
                <a:solidFill>
                  <a:srgbClr val="0000CC"/>
                </a:solidFill>
              </a:rPr>
              <a:t>IT</a:t>
            </a:r>
            <a:r>
              <a:rPr lang="ko-KR" altLang="en-US">
                <a:solidFill>
                  <a:srgbClr val="0000CC"/>
                </a:solidFill>
              </a:rPr>
              <a:t>기업들이 클라우드 컴퓨팅 </a:t>
            </a:r>
            <a:r>
              <a:rPr lang="ko-KR" altLang="en-US" smtClean="0">
                <a:solidFill>
                  <a:srgbClr val="0000CC"/>
                </a:solidFill>
              </a:rPr>
              <a:t>시장 점유</a:t>
            </a:r>
            <a:endParaRPr lang="ko-KR" altLang="en-US">
              <a:solidFill>
                <a:srgbClr val="0000CC"/>
              </a:solidFill>
              <a:latin typeface="Malgun Gothic"/>
              <a:cs typeface="Malgun Gothic"/>
            </a:endParaRPr>
          </a:p>
        </p:txBody>
      </p:sp>
      <p:pic>
        <p:nvPicPr>
          <p:cNvPr id="30722" name="Picture 2" descr="https://www.techm.kr/news/photo/201705/img_3908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99876"/>
            <a:ext cx="763284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 기업들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70" smtClean="0">
                <a:solidFill>
                  <a:srgbClr val="0000CC"/>
                </a:solidFill>
                <a:cs typeface="Malgun Gothic"/>
              </a:rPr>
              <a:t>아마존웹서비스</a:t>
            </a:r>
            <a:r>
              <a:rPr lang="en-US" altLang="ko-KR" spc="70" smtClean="0">
                <a:solidFill>
                  <a:srgbClr val="0000CC"/>
                </a:solidFill>
                <a:cs typeface="Malgun Gothic"/>
              </a:rPr>
              <a:t>(AWS)</a:t>
            </a:r>
          </a:p>
          <a:p>
            <a:pPr marL="412750" lvl="1">
              <a:spcBef>
                <a:spcPts val="1380"/>
              </a:spcBef>
            </a:pPr>
            <a:r>
              <a:rPr lang="en-US" altLang="ko-KR" spc="114" smtClean="0">
                <a:latin typeface="Malgun Gothic"/>
                <a:cs typeface="Malgun Gothic"/>
              </a:rPr>
              <a:t>2006</a:t>
            </a:r>
            <a:r>
              <a:rPr lang="ko-KR" altLang="en-US" spc="114" smtClean="0">
                <a:latin typeface="Malgun Gothic"/>
                <a:cs typeface="Malgun Gothic"/>
              </a:rPr>
              <a:t>년에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클라우드를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통해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60" smtClean="0">
                <a:latin typeface="Malgun Gothic"/>
                <a:cs typeface="Malgun Gothic"/>
              </a:rPr>
              <a:t>스토리지</a:t>
            </a:r>
            <a:r>
              <a:rPr lang="en-US" altLang="ko-KR" spc="-60" smtClean="0">
                <a:latin typeface="Malgun Gothic"/>
                <a:cs typeface="Malgun Gothic"/>
              </a:rPr>
              <a:t>, </a:t>
            </a:r>
            <a:r>
              <a:rPr lang="ko-KR" altLang="en-US" spc="-85" smtClean="0">
                <a:latin typeface="Malgun Gothic"/>
                <a:cs typeface="Malgun Gothic"/>
              </a:rPr>
              <a:t>컴퓨팅 자원을 서비스로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제공하는 </a:t>
            </a:r>
            <a:r>
              <a:rPr lang="en-US" altLang="ko-KR" spc="-85" smtClean="0">
                <a:latin typeface="Malgun Gothic"/>
                <a:cs typeface="Malgun Gothic"/>
              </a:rPr>
              <a:t/>
            </a:r>
            <a:br>
              <a:rPr lang="en-US" altLang="ko-KR" spc="-85" smtClean="0">
                <a:latin typeface="Malgun Gothic"/>
                <a:cs typeface="Malgun Gothic"/>
              </a:rPr>
            </a:br>
            <a:r>
              <a:rPr lang="en-US" altLang="ko-KR" spc="200" smtClean="0">
                <a:solidFill>
                  <a:srgbClr val="C00000"/>
                </a:solidFill>
                <a:latin typeface="Malgun Gothic"/>
                <a:cs typeface="Malgun Gothic"/>
              </a:rPr>
              <a:t>IaaS</a:t>
            </a:r>
            <a:r>
              <a:rPr lang="ko-KR" altLang="en-US" spc="200" smtClean="0">
                <a:solidFill>
                  <a:srgbClr val="C00000"/>
                </a:solidFill>
                <a:latin typeface="Malgun Gothic"/>
                <a:cs typeface="Malgun Gothic"/>
              </a:rPr>
              <a:t>로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latin typeface="Malgun Gothic"/>
                <a:cs typeface="Malgun Gothic"/>
              </a:rPr>
              <a:t>시작</a:t>
            </a:r>
            <a:endParaRPr lang="en-US" altLang="ko-KR" spc="-25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스토리지나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서버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자원을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빌려서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쓰는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것부터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시작해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점차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캐시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40" smtClean="0">
                <a:latin typeface="Malgun Gothic"/>
                <a:cs typeface="Malgun Gothic"/>
              </a:rPr>
              <a:t>서버</a:t>
            </a:r>
            <a:r>
              <a:rPr lang="en-US" altLang="ko-KR" spc="-40" smtClean="0">
                <a:latin typeface="Malgun Gothic"/>
                <a:cs typeface="Malgun Gothic"/>
              </a:rPr>
              <a:t>,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en-US" altLang="ko-KR" spc="-90" smtClean="0">
                <a:latin typeface="Malgun Gothic"/>
                <a:cs typeface="Malgun Gothic"/>
              </a:rPr>
              <a:t/>
            </a:r>
            <a:br>
              <a:rPr lang="en-US" altLang="ko-KR" spc="-90" smtClean="0">
                <a:latin typeface="Malgun Gothic"/>
                <a:cs typeface="Malgun Gothic"/>
              </a:rPr>
            </a:br>
            <a:r>
              <a:rPr lang="ko-KR" altLang="en-US" spc="-80" smtClean="0">
                <a:latin typeface="Malgun Gothic"/>
                <a:cs typeface="Malgun Gothic"/>
              </a:rPr>
              <a:t>데이터베이스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등의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플랫폼 </a:t>
            </a:r>
            <a:r>
              <a:rPr lang="ko-KR" altLang="en-US" spc="-85" smtClean="0">
                <a:latin typeface="Malgun Gothic"/>
                <a:cs typeface="Malgun Gothic"/>
              </a:rPr>
              <a:t>기능을 갖추기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35" smtClean="0">
                <a:latin typeface="Malgun Gothic"/>
                <a:cs typeface="Malgun Gothic"/>
              </a:rPr>
              <a:t>시작</a:t>
            </a:r>
            <a:endParaRPr lang="en-US" altLang="ko-KR" spc="-3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최근에는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빅데이터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45" smtClean="0">
                <a:latin typeface="Malgun Gothic"/>
                <a:cs typeface="Malgun Gothic"/>
              </a:rPr>
              <a:t>분석</a:t>
            </a:r>
            <a:r>
              <a:rPr lang="en-US" altLang="ko-KR" spc="-45" smtClean="0">
                <a:latin typeface="Malgun Gothic"/>
                <a:cs typeface="Malgun Gothic"/>
              </a:rPr>
              <a:t>,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머신러닝과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같은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보다</a:t>
            </a:r>
            <a:r>
              <a:rPr lang="ko-KR" altLang="en-US" spc="-85" smtClean="0">
                <a:latin typeface="Malgun Gothic"/>
                <a:cs typeface="Malgun Gothic"/>
              </a:rPr>
              <a:t> 발전된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형태의 서비스까지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제공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컴퓨팅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관련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45" smtClean="0">
                <a:latin typeface="Malgun Gothic"/>
                <a:cs typeface="Malgun Gothic"/>
              </a:rPr>
              <a:t>서비스 </a:t>
            </a:r>
            <a:r>
              <a:rPr lang="en-US" altLang="ko-KR" spc="-45" smtClean="0">
                <a:latin typeface="Malgun Gothic"/>
                <a:cs typeface="Malgun Gothic"/>
              </a:rPr>
              <a:t>-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아마존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en-US" altLang="ko-KR" spc="-90" smtClean="0">
                <a:latin typeface="Malgun Gothic"/>
                <a:cs typeface="Malgun Gothic"/>
              </a:rPr>
              <a:t>EC2</a:t>
            </a:r>
            <a:r>
              <a:rPr lang="ko-KR" altLang="en-US" spc="-135" smtClean="0">
                <a:latin typeface="Malgun Gothic"/>
                <a:cs typeface="Malgun Gothic"/>
              </a:rPr>
              <a:t> </a:t>
            </a:r>
            <a:r>
              <a:rPr lang="ko-KR" altLang="en-US" spc="-60" smtClean="0">
                <a:latin typeface="Malgun Gothic"/>
                <a:cs typeface="Malgun Gothic"/>
              </a:rPr>
              <a:t>가상머신</a:t>
            </a:r>
            <a:r>
              <a:rPr lang="en-US" altLang="ko-KR" spc="-60" smtClean="0">
                <a:latin typeface="Malgun Gothic"/>
                <a:cs typeface="Malgun Gothic"/>
              </a:rPr>
              <a:t>,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en-US" altLang="ko-KR" spc="-65" smtClean="0">
                <a:latin typeface="Malgun Gothic"/>
                <a:cs typeface="Malgun Gothic"/>
              </a:rPr>
              <a:t>ECS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컨테이너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서비스</a:t>
            </a:r>
            <a:r>
              <a:rPr lang="en-US" altLang="ko-KR" spc="-50" smtClean="0">
                <a:latin typeface="Malgun Gothic"/>
                <a:cs typeface="Malgun Gothic"/>
              </a:rPr>
              <a:t>,</a:t>
            </a:r>
            <a:r>
              <a:rPr lang="ko-KR" altLang="en-US" spc="-80" smtClean="0">
                <a:latin typeface="Malgun Gothic"/>
                <a:cs typeface="Malgun Gothic"/>
              </a:rPr>
              <a:t> 가상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프라이빗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en-US" altLang="ko-KR" spc="-80" smtClean="0">
                <a:latin typeface="Malgun Gothic"/>
                <a:cs typeface="Malgun Gothic"/>
              </a:rPr>
              <a:t/>
            </a:r>
            <a:br>
              <a:rPr lang="en-US" altLang="ko-KR" spc="-80" smtClean="0">
                <a:latin typeface="Malgun Gothic"/>
                <a:cs typeface="Malgun Gothic"/>
              </a:rPr>
            </a:br>
            <a:r>
              <a:rPr lang="ko-KR" altLang="en-US" spc="-85" smtClean="0">
                <a:latin typeface="Malgun Gothic"/>
                <a:cs typeface="Malgun Gothic"/>
              </a:rPr>
              <a:t>서버인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라</a:t>
            </a:r>
            <a:r>
              <a:rPr lang="ko-KR" altLang="en-US" spc="-60" smtClean="0">
                <a:latin typeface="Malgun Gothic"/>
                <a:cs typeface="Malgun Gothic"/>
              </a:rPr>
              <a:t>이트세일</a:t>
            </a:r>
            <a:r>
              <a:rPr lang="en-US" altLang="ko-KR" spc="-60" smtClean="0">
                <a:latin typeface="Malgun Gothic"/>
                <a:cs typeface="Malgun Gothic"/>
              </a:rPr>
              <a:t>,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서버 리스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컴퓨팅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스토리지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서비스</a:t>
            </a:r>
            <a:r>
              <a:rPr lang="en-US" altLang="ko-KR" spc="-50">
                <a:latin typeface="Malgun Gothic"/>
                <a:cs typeface="Malgun Gothic"/>
              </a:rPr>
              <a:t> </a:t>
            </a:r>
            <a:r>
              <a:rPr lang="en-US" altLang="ko-KR" spc="-50" smtClean="0">
                <a:latin typeface="Malgun Gothic"/>
                <a:cs typeface="Malgun Gothic"/>
              </a:rPr>
              <a:t>-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심플</a:t>
            </a:r>
            <a:r>
              <a:rPr lang="ko-KR" altLang="en-US" spc="-85" smtClean="0">
                <a:latin typeface="Malgun Gothic"/>
                <a:cs typeface="Malgun Gothic"/>
              </a:rPr>
              <a:t> 스토리지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65" smtClean="0">
                <a:latin typeface="Malgun Gothic"/>
                <a:cs typeface="Malgun Gothic"/>
              </a:rPr>
              <a:t>서비스</a:t>
            </a:r>
            <a:r>
              <a:rPr lang="en-US" altLang="ko-KR" spc="65" smtClean="0">
                <a:latin typeface="Malgun Gothic"/>
                <a:cs typeface="Malgun Gothic"/>
              </a:rPr>
              <a:t>(S3),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일래스틱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블록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114" smtClean="0">
                <a:latin typeface="Malgun Gothic"/>
                <a:cs typeface="Malgun Gothic"/>
              </a:rPr>
              <a:t>서비스</a:t>
            </a:r>
            <a:r>
              <a:rPr lang="en-US" altLang="ko-KR" spc="114" smtClean="0">
                <a:latin typeface="Malgun Gothic"/>
                <a:cs typeface="Malgun Gothic"/>
              </a:rPr>
              <a:t>(EBS),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en-US" altLang="ko-KR" spc="-75" smtClean="0">
                <a:latin typeface="Malgun Gothic"/>
                <a:cs typeface="Malgun Gothic"/>
              </a:rPr>
              <a:t/>
            </a:r>
            <a:br>
              <a:rPr lang="en-US" altLang="ko-KR" spc="-75" smtClean="0">
                <a:latin typeface="Malgun Gothic"/>
                <a:cs typeface="Malgun Gothic"/>
              </a:rPr>
            </a:br>
            <a:r>
              <a:rPr lang="ko-KR" altLang="en-US" spc="-85" smtClean="0">
                <a:latin typeface="Malgun Gothic"/>
                <a:cs typeface="Malgun Gothic"/>
              </a:rPr>
              <a:t>아카이브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서비스 </a:t>
            </a:r>
            <a:r>
              <a:rPr lang="ko-KR" altLang="en-US" spc="-80" smtClean="0">
                <a:latin typeface="Malgun Gothic"/>
                <a:cs typeface="Malgun Gothic"/>
              </a:rPr>
              <a:t>인</a:t>
            </a:r>
            <a:r>
              <a:rPr lang="ko-KR" altLang="en-US" spc="-130" smtClean="0">
                <a:latin typeface="Malgun Gothic"/>
                <a:cs typeface="Malgun Gothic"/>
              </a:rPr>
              <a:t> </a:t>
            </a:r>
            <a:r>
              <a:rPr lang="ko-KR" altLang="en-US" spc="-20" smtClean="0">
                <a:latin typeface="Malgun Gothic"/>
                <a:cs typeface="Malgun Gothic"/>
              </a:rPr>
              <a:t>글래시어</a:t>
            </a:r>
            <a:endParaRPr lang="en-US" altLang="ko-KR" spc="-2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데이터베이스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45" smtClean="0">
                <a:latin typeface="Malgun Gothic"/>
                <a:cs typeface="Malgun Gothic"/>
              </a:rPr>
              <a:t>서비스 </a:t>
            </a:r>
            <a:r>
              <a:rPr lang="en-US" altLang="ko-KR" spc="-45" smtClean="0">
                <a:latin typeface="Malgun Gothic"/>
                <a:cs typeface="Malgun Gothic"/>
              </a:rPr>
              <a:t>-</a:t>
            </a:r>
            <a:r>
              <a:rPr lang="ko-KR" altLang="en-US" spc="-85" smtClean="0">
                <a:latin typeface="Malgun Gothic"/>
                <a:cs typeface="Malgun Gothic"/>
              </a:rPr>
              <a:t> 관계형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데이터베이스인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50" smtClean="0">
                <a:latin typeface="Malgun Gothic"/>
                <a:cs typeface="Malgun Gothic"/>
              </a:rPr>
              <a:t>오로라</a:t>
            </a:r>
            <a:r>
              <a:rPr lang="en-US" altLang="ko-KR" spc="-50" smtClean="0">
                <a:latin typeface="Malgun Gothic"/>
                <a:cs typeface="Malgun Gothic"/>
              </a:rPr>
              <a:t>,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en-US" altLang="ko-KR" spc="-80" smtClean="0">
                <a:latin typeface="Malgun Gothic"/>
                <a:cs typeface="Malgun Gothic"/>
              </a:rPr>
              <a:t>MySQL</a:t>
            </a:r>
            <a:r>
              <a:rPr lang="ko-KR" altLang="en-US" spc="215" smtClean="0">
                <a:latin typeface="Malgun Gothic"/>
                <a:cs typeface="Malgun Gothic"/>
              </a:rPr>
              <a:t>용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en-US" altLang="ko-KR" spc="-105" smtClean="0">
                <a:latin typeface="Malgun Gothic"/>
                <a:cs typeface="Malgun Gothic"/>
              </a:rPr>
              <a:t>RDS</a:t>
            </a:r>
            <a:r>
              <a:rPr lang="en-US" altLang="ko-KR" spc="225" smtClean="0">
                <a:latin typeface="Malgun Gothic"/>
                <a:cs typeface="Malgun Gothic"/>
              </a:rPr>
              <a:t>,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en-US" altLang="ko-KR" spc="-110" smtClean="0">
                <a:latin typeface="Malgun Gothic"/>
                <a:cs typeface="Malgun Gothic"/>
              </a:rPr>
              <a:t>PostgreSQL</a:t>
            </a:r>
            <a:r>
              <a:rPr lang="en-US" altLang="ko-KR" spc="229" smtClean="0">
                <a:latin typeface="Malgun Gothic"/>
                <a:cs typeface="Malgun Gothic"/>
              </a:rPr>
              <a:t>,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오라</a:t>
            </a:r>
            <a:r>
              <a:rPr lang="ko-KR" altLang="en-US" spc="-20" smtClean="0">
                <a:latin typeface="Malgun Gothic"/>
                <a:cs typeface="Malgun Gothic"/>
              </a:rPr>
              <a:t>클</a:t>
            </a:r>
            <a:r>
              <a:rPr lang="en-US" altLang="ko-KR" spc="-20" smtClean="0">
                <a:latin typeface="Malgun Gothic"/>
                <a:cs typeface="Malgun Gothic"/>
              </a:rPr>
              <a:t>,</a:t>
            </a:r>
            <a:r>
              <a:rPr lang="ko-KR" altLang="en-US" spc="-120" smtClean="0">
                <a:latin typeface="Malgun Gothic"/>
                <a:cs typeface="Malgun Gothic"/>
              </a:rPr>
              <a:t> </a:t>
            </a:r>
            <a:r>
              <a:rPr lang="en-US" altLang="ko-KR" spc="-120" smtClean="0">
                <a:latin typeface="Malgun Gothic"/>
                <a:cs typeface="Malgun Gothic"/>
              </a:rPr>
              <a:t>NoSQL</a:t>
            </a:r>
            <a:r>
              <a:rPr lang="ko-KR" altLang="en-US" spc="204" smtClean="0">
                <a:latin typeface="Malgun Gothic"/>
                <a:cs typeface="Malgun Gothic"/>
              </a:rPr>
              <a:t>인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10" smtClean="0">
                <a:latin typeface="Malgun Gothic"/>
                <a:cs typeface="Malgun Gothic"/>
              </a:rPr>
              <a:t>다이나모</a:t>
            </a:r>
            <a:r>
              <a:rPr lang="en-US" altLang="ko-KR" spc="-10" smtClean="0">
                <a:latin typeface="Malgun Gothic"/>
                <a:cs typeface="Malgun Gothic"/>
              </a:rPr>
              <a:t>DB</a:t>
            </a:r>
            <a:endParaRPr lang="ko-KR" altLang="en-US">
              <a:latin typeface="Malgun Gothic"/>
              <a:cs typeface="Malgun Gothic"/>
            </a:endParaRPr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829676"/>
            <a:ext cx="159067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03373" y="5977997"/>
            <a:ext cx="532859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리전은 </a:t>
            </a:r>
            <a:r>
              <a:rPr lang="en-US" altLang="ko-KR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AWS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클라우드 서비스를 제공하는 물리적인 데이터 센터가 </a:t>
            </a:r>
            <a:r>
              <a:rPr lang="en-US" altLang="ko-KR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위치한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특정 지리적 영역을 </a:t>
            </a:r>
            <a:r>
              <a:rPr lang="ko-KR" altLang="en-US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의미</a:t>
            </a:r>
            <a:endParaRPr lang="en-US" altLang="ko-KR" sz="1200" b="1" smtClean="0"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각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리전은 여러 개의 가용 영역으로 구성되어 있으며</a:t>
            </a:r>
            <a:r>
              <a:rPr lang="en-US" altLang="ko-KR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,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각 가용 영역은 </a:t>
            </a:r>
            <a:r>
              <a:rPr lang="en-US" altLang="ko-KR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2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독립적인 </a:t>
            </a:r>
            <a:r>
              <a:rPr lang="ko-KR" altLang="en-US" sz="1200" b="1">
                <a:latin typeface="HY그래픽" panose="02030600000101010101" pitchFamily="18" charset="-127"/>
                <a:ea typeface="HY그래픽" panose="02030600000101010101" pitchFamily="18" charset="-127"/>
              </a:rPr>
              <a:t>데이터 센터 역할을 함</a:t>
            </a:r>
          </a:p>
        </p:txBody>
      </p:sp>
    </p:spTree>
    <p:extLst>
      <p:ext uri="{BB962C8B-B14F-4D97-AF65-F5344CB8AC3E}">
        <p14:creationId xmlns:p14="http://schemas.microsoft.com/office/powerpoint/2010/main" val="146360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클라우드 기업들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4450">
              <a:spcBef>
                <a:spcPts val="1380"/>
              </a:spcBef>
            </a:pPr>
            <a:r>
              <a:rPr lang="ko-KR" altLang="en-US" sz="3200" spc="-90" smtClean="0">
                <a:solidFill>
                  <a:srgbClr val="0000CC"/>
                </a:solidFill>
              </a:rPr>
              <a:t>마이크로소프트</a:t>
            </a:r>
            <a:r>
              <a:rPr lang="ko-KR" altLang="en-US" sz="3200" spc="-114" smtClean="0">
                <a:solidFill>
                  <a:srgbClr val="0000CC"/>
                </a:solidFill>
              </a:rPr>
              <a:t> </a:t>
            </a:r>
            <a:r>
              <a:rPr lang="en-US" altLang="ko-KR" sz="3200" spc="-114" smtClean="0">
                <a:solidFill>
                  <a:srgbClr val="0000CC"/>
                </a:solidFill>
              </a:rPr>
              <a:t>Azure</a:t>
            </a:r>
            <a:endParaRPr lang="en-US" altLang="ko-KR" sz="3200" spc="-25" smtClean="0">
              <a:solidFill>
                <a:srgbClr val="0000CC"/>
              </a:solidFill>
            </a:endParaRPr>
          </a:p>
          <a:p>
            <a:pPr marL="444500" lvl="1">
              <a:spcBef>
                <a:spcPts val="1380"/>
              </a:spcBef>
            </a:pPr>
            <a:r>
              <a:rPr lang="en-US" altLang="ko-KR" sz="2900" spc="220" smtClean="0">
                <a:solidFill>
                  <a:srgbClr val="000000"/>
                </a:solidFill>
              </a:rPr>
              <a:t>IaaS,</a:t>
            </a:r>
            <a:r>
              <a:rPr lang="ko-KR" altLang="en-US" sz="2900" spc="-105" smtClean="0">
                <a:solidFill>
                  <a:srgbClr val="000000"/>
                </a:solidFill>
              </a:rPr>
              <a:t> </a:t>
            </a:r>
            <a:r>
              <a:rPr lang="en-US" altLang="ko-KR" sz="2900" spc="275" smtClean="0">
                <a:solidFill>
                  <a:srgbClr val="000000"/>
                </a:solidFill>
              </a:rPr>
              <a:t>PaaS,</a:t>
            </a:r>
            <a:r>
              <a:rPr lang="ko-KR" altLang="en-US" sz="2900" spc="-95" smtClean="0">
                <a:solidFill>
                  <a:srgbClr val="000000"/>
                </a:solidFill>
              </a:rPr>
              <a:t> </a:t>
            </a:r>
            <a:r>
              <a:rPr lang="en-US" altLang="ko-KR" sz="2900" spc="270" smtClean="0">
                <a:solidFill>
                  <a:srgbClr val="000000"/>
                </a:solidFill>
              </a:rPr>
              <a:t>SaaS</a:t>
            </a:r>
            <a:r>
              <a:rPr lang="ko-KR" altLang="en-US" sz="2900" spc="270" smtClean="0">
                <a:solidFill>
                  <a:srgbClr val="000000"/>
                </a:solidFill>
              </a:rPr>
              <a:t>를</a:t>
            </a:r>
            <a:r>
              <a:rPr lang="ko-KR" altLang="en-US" sz="2900" spc="-90" smtClean="0">
                <a:solidFill>
                  <a:srgbClr val="000000"/>
                </a:solidFill>
              </a:rPr>
              <a:t> </a:t>
            </a:r>
            <a:r>
              <a:rPr lang="ko-KR" altLang="en-US" sz="2900" spc="-80" smtClean="0">
                <a:solidFill>
                  <a:srgbClr val="000000"/>
                </a:solidFill>
              </a:rPr>
              <a:t>모두</a:t>
            </a:r>
            <a:r>
              <a:rPr lang="ko-KR" altLang="en-US" sz="2900" spc="-105" smtClean="0">
                <a:solidFill>
                  <a:srgbClr val="000000"/>
                </a:solidFill>
              </a:rPr>
              <a:t> </a:t>
            </a:r>
            <a:r>
              <a:rPr lang="ko-KR" altLang="en-US" sz="2900" spc="-85" smtClean="0">
                <a:solidFill>
                  <a:srgbClr val="000000"/>
                </a:solidFill>
              </a:rPr>
              <a:t>제공하는</a:t>
            </a:r>
            <a:r>
              <a:rPr lang="ko-KR" altLang="en-US" sz="2900" spc="-80" smtClean="0">
                <a:solidFill>
                  <a:srgbClr val="000000"/>
                </a:solidFill>
              </a:rPr>
              <a:t> </a:t>
            </a:r>
            <a:r>
              <a:rPr lang="ko-KR" altLang="en-US" sz="2900" spc="-25" smtClean="0">
                <a:solidFill>
                  <a:srgbClr val="000000"/>
                </a:solidFill>
              </a:rPr>
              <a:t>업체</a:t>
            </a:r>
            <a:endParaRPr lang="en-US" altLang="ko-KR" sz="2900" spc="-25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5" smtClean="0">
                <a:solidFill>
                  <a:srgbClr val="000000"/>
                </a:solidFill>
              </a:rPr>
              <a:t>애저의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기능은 </a:t>
            </a:r>
            <a:r>
              <a:rPr lang="en-US" altLang="ko-KR" sz="2600" spc="215" smtClean="0">
                <a:solidFill>
                  <a:srgbClr val="000000"/>
                </a:solidFill>
              </a:rPr>
              <a:t>AWS</a:t>
            </a:r>
            <a:r>
              <a:rPr lang="ko-KR" altLang="en-US" sz="2600" spc="215" smtClean="0">
                <a:solidFill>
                  <a:srgbClr val="000000"/>
                </a:solidFill>
              </a:rPr>
              <a:t>와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25" smtClean="0">
                <a:solidFill>
                  <a:srgbClr val="000000"/>
                </a:solidFill>
              </a:rPr>
              <a:t>유사</a:t>
            </a:r>
            <a:endParaRPr lang="en-US" altLang="ko-KR" sz="2600" spc="-25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5" smtClean="0">
                <a:solidFill>
                  <a:srgbClr val="000000"/>
                </a:solidFill>
              </a:rPr>
              <a:t>애저는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en-US" altLang="ko-KR" sz="2600" spc="215" smtClean="0">
                <a:solidFill>
                  <a:srgbClr val="000000"/>
                </a:solidFill>
              </a:rPr>
              <a:t>AWS</a:t>
            </a:r>
            <a:r>
              <a:rPr lang="ko-KR" altLang="en-US" sz="2600" spc="215" smtClean="0">
                <a:solidFill>
                  <a:srgbClr val="000000"/>
                </a:solidFill>
              </a:rPr>
              <a:t>와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차별성을</a:t>
            </a:r>
            <a:r>
              <a:rPr lang="ko-KR" altLang="en-US" sz="2600" spc="-7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강조하기</a:t>
            </a:r>
            <a:r>
              <a:rPr lang="ko-KR" altLang="en-US" sz="2600" spc="-80" smtClean="0">
                <a:solidFill>
                  <a:srgbClr val="000000"/>
                </a:solidFill>
              </a:rPr>
              <a:t> 위해 </a:t>
            </a:r>
            <a:r>
              <a:rPr lang="ko-KR" altLang="en-US" sz="2600" spc="-85" smtClean="0">
                <a:solidFill>
                  <a:srgbClr val="C00000"/>
                </a:solidFill>
              </a:rPr>
              <a:t>하이브리드</a:t>
            </a:r>
            <a:r>
              <a:rPr lang="ko-KR" altLang="en-US" sz="2600" spc="-70" smtClean="0">
                <a:solidFill>
                  <a:srgbClr val="C00000"/>
                </a:solidFill>
              </a:rPr>
              <a:t> </a:t>
            </a:r>
            <a:r>
              <a:rPr lang="ko-KR" altLang="en-US" sz="2600" spc="-85" smtClean="0">
                <a:solidFill>
                  <a:srgbClr val="C00000"/>
                </a:solidFill>
              </a:rPr>
              <a:t>클라우드</a:t>
            </a:r>
            <a:r>
              <a:rPr lang="ko-KR" altLang="en-US" sz="2600" spc="-70" smtClean="0">
                <a:solidFill>
                  <a:srgbClr val="C00000"/>
                </a:solidFill>
              </a:rPr>
              <a:t> </a:t>
            </a:r>
            <a:r>
              <a:rPr lang="ko-KR" altLang="en-US" sz="2600" spc="-85" smtClean="0">
                <a:solidFill>
                  <a:srgbClr val="C00000"/>
                </a:solidFill>
              </a:rPr>
              <a:t>컴퓨팅에</a:t>
            </a:r>
            <a:r>
              <a:rPr lang="ko-KR" altLang="en-US" sz="2600" spc="-65" smtClean="0">
                <a:solidFill>
                  <a:srgbClr val="C00000"/>
                </a:solidFill>
              </a:rPr>
              <a:t> </a:t>
            </a:r>
            <a:r>
              <a:rPr lang="ko-KR" altLang="en-US" sz="2600" spc="-85" smtClean="0">
                <a:solidFill>
                  <a:srgbClr val="C00000"/>
                </a:solidFill>
              </a:rPr>
              <a:t>초점을</a:t>
            </a:r>
            <a:r>
              <a:rPr lang="ko-KR" altLang="en-US" sz="2600" spc="-80" smtClean="0">
                <a:solidFill>
                  <a:srgbClr val="C00000"/>
                </a:solidFill>
              </a:rPr>
              <a:t> </a:t>
            </a:r>
            <a:r>
              <a:rPr lang="ko-KR" altLang="en-US" sz="2600" spc="-25" smtClean="0">
                <a:solidFill>
                  <a:srgbClr val="C00000"/>
                </a:solidFill>
              </a:rPr>
              <a:t>맞춤</a:t>
            </a:r>
            <a:endParaRPr lang="en-US" altLang="ko-KR" sz="2600" spc="-25" smtClean="0">
              <a:solidFill>
                <a:srgbClr val="C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0" smtClean="0">
                <a:solidFill>
                  <a:srgbClr val="000000"/>
                </a:solidFill>
              </a:rPr>
              <a:t>마이크로소프트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기반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워크로드나</a:t>
            </a:r>
            <a:r>
              <a:rPr lang="ko-KR" altLang="en-US" sz="2600" spc="-6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기존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마이크로소프트</a:t>
            </a:r>
            <a:r>
              <a:rPr lang="ko-KR" altLang="en-US" sz="2600" spc="-4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애플리케이션의</a:t>
            </a:r>
            <a:r>
              <a:rPr lang="ko-KR" altLang="en-US" sz="2600" spc="-50" smtClean="0">
                <a:solidFill>
                  <a:srgbClr val="000000"/>
                </a:solidFill>
              </a:rPr>
              <a:t> </a:t>
            </a:r>
            <a:r>
              <a:rPr lang="en-US" altLang="ko-KR" sz="2600" spc="-50" smtClean="0">
                <a:solidFill>
                  <a:srgbClr val="000000"/>
                </a:solidFill>
              </a:rPr>
              <a:t/>
            </a:r>
            <a:br>
              <a:rPr lang="en-US" altLang="ko-KR" sz="2600" spc="-50" smtClean="0">
                <a:solidFill>
                  <a:srgbClr val="000000"/>
                </a:solidFill>
              </a:rPr>
            </a:br>
            <a:r>
              <a:rPr lang="ko-KR" altLang="en-US" sz="2600" spc="-85" smtClean="0">
                <a:solidFill>
                  <a:srgbClr val="000000"/>
                </a:solidFill>
              </a:rPr>
              <a:t>퍼블릭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클라우드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부분을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활용하는데</a:t>
            </a:r>
            <a:r>
              <a:rPr lang="ko-KR" altLang="en-US" sz="2600" spc="-70" smtClean="0">
                <a:solidFill>
                  <a:srgbClr val="000000"/>
                </a:solidFill>
              </a:rPr>
              <a:t> </a:t>
            </a:r>
            <a:r>
              <a:rPr lang="ko-KR" altLang="en-US" sz="2600" spc="-25" smtClean="0">
                <a:solidFill>
                  <a:srgbClr val="000000"/>
                </a:solidFill>
              </a:rPr>
              <a:t>적합</a:t>
            </a:r>
            <a:endParaRPr lang="en-US" altLang="ko-KR" sz="2600" spc="-25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5" smtClean="0">
                <a:solidFill>
                  <a:srgbClr val="000000"/>
                </a:solidFill>
              </a:rPr>
              <a:t>컴퓨팅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45" smtClean="0">
                <a:solidFill>
                  <a:srgbClr val="000000"/>
                </a:solidFill>
              </a:rPr>
              <a:t>서비스 </a:t>
            </a:r>
            <a:r>
              <a:rPr lang="en-US" altLang="ko-KR" sz="2600" spc="-45" smtClean="0">
                <a:solidFill>
                  <a:srgbClr val="000000"/>
                </a:solidFill>
              </a:rPr>
              <a:t>-</a:t>
            </a:r>
            <a:r>
              <a:rPr lang="ko-KR" altLang="en-US" sz="2600" spc="-80" smtClean="0">
                <a:solidFill>
                  <a:srgbClr val="000000"/>
                </a:solidFill>
              </a:rPr>
              <a:t> 가상머신에서</a:t>
            </a:r>
            <a:r>
              <a:rPr lang="ko-KR" altLang="en-US" sz="2600" spc="-6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애저</a:t>
            </a:r>
            <a:r>
              <a:rPr lang="ko-KR" altLang="en-US" sz="2600" spc="-10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컨테이너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50" smtClean="0">
                <a:solidFill>
                  <a:srgbClr val="000000"/>
                </a:solidFill>
              </a:rPr>
              <a:t>서비스</a:t>
            </a:r>
            <a:r>
              <a:rPr lang="en-US" altLang="ko-KR" sz="2600" spc="-50" smtClean="0">
                <a:solidFill>
                  <a:srgbClr val="000000"/>
                </a:solidFill>
              </a:rPr>
              <a:t>,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서버리스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플랫폼인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50" smtClean="0">
                <a:solidFill>
                  <a:srgbClr val="000000"/>
                </a:solidFill>
              </a:rPr>
              <a:t>펑션스</a:t>
            </a:r>
            <a:r>
              <a:rPr lang="en-US" altLang="ko-KR" sz="2600" spc="-50" smtClean="0">
                <a:solidFill>
                  <a:srgbClr val="000000"/>
                </a:solidFill>
              </a:rPr>
              <a:t>,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en-US" altLang="ko-KR" sz="2600" spc="-80" smtClean="0">
                <a:solidFill>
                  <a:srgbClr val="000000"/>
                </a:solidFill>
              </a:rPr>
              <a:t/>
            </a:r>
            <a:br>
              <a:rPr lang="en-US" altLang="ko-KR" sz="2600" spc="-80" smtClean="0">
                <a:solidFill>
                  <a:srgbClr val="000000"/>
                </a:solidFill>
              </a:rPr>
            </a:br>
            <a:r>
              <a:rPr lang="ko-KR" altLang="en-US" sz="2600" spc="-85" smtClean="0">
                <a:solidFill>
                  <a:srgbClr val="000000"/>
                </a:solidFill>
              </a:rPr>
              <a:t>마이크로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서비스 </a:t>
            </a:r>
            <a:r>
              <a:rPr lang="ko-KR" altLang="en-US" sz="2600" spc="-80" smtClean="0">
                <a:solidFill>
                  <a:srgbClr val="000000"/>
                </a:solidFill>
              </a:rPr>
              <a:t>기반</a:t>
            </a:r>
            <a:r>
              <a:rPr lang="ko-KR" altLang="en-US" sz="2600" spc="-100" smtClean="0">
                <a:solidFill>
                  <a:srgbClr val="000000"/>
                </a:solidFill>
              </a:rPr>
              <a:t> </a:t>
            </a:r>
            <a:r>
              <a:rPr lang="ko-KR" altLang="en-US" sz="2600" spc="-55" smtClean="0">
                <a:solidFill>
                  <a:srgbClr val="000000"/>
                </a:solidFill>
              </a:rPr>
              <a:t>애플리케이 </a:t>
            </a:r>
            <a:r>
              <a:rPr lang="ko-KR" altLang="en-US" sz="2600" spc="-80" smtClean="0">
                <a:solidFill>
                  <a:srgbClr val="000000"/>
                </a:solidFill>
              </a:rPr>
              <a:t>션을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연결하는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플랫폼인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서비스 </a:t>
            </a:r>
            <a:r>
              <a:rPr lang="ko-KR" altLang="en-US" sz="2600" spc="-55" smtClean="0">
                <a:solidFill>
                  <a:srgbClr val="000000"/>
                </a:solidFill>
              </a:rPr>
              <a:t>패브릭</a:t>
            </a:r>
            <a:r>
              <a:rPr lang="en-US" altLang="ko-KR" sz="2600" spc="-55" smtClean="0">
                <a:solidFill>
                  <a:srgbClr val="000000"/>
                </a:solidFill>
              </a:rPr>
              <a:t>,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en-US" altLang="ko-KR" sz="2600" spc="-80" smtClean="0">
                <a:solidFill>
                  <a:srgbClr val="000000"/>
                </a:solidFill>
              </a:rPr>
              <a:t/>
            </a:r>
            <a:br>
              <a:rPr lang="en-US" altLang="ko-KR" sz="2600" spc="-80" smtClean="0">
                <a:solidFill>
                  <a:srgbClr val="000000"/>
                </a:solidFill>
              </a:rPr>
            </a:br>
            <a:r>
              <a:rPr lang="ko-KR" altLang="en-US" sz="2600" spc="-80" smtClean="0">
                <a:solidFill>
                  <a:srgbClr val="000000"/>
                </a:solidFill>
              </a:rPr>
              <a:t>배치</a:t>
            </a:r>
            <a:r>
              <a:rPr lang="ko-KR" altLang="en-US" sz="2600" spc="-85" smtClean="0">
                <a:solidFill>
                  <a:srgbClr val="000000"/>
                </a:solidFill>
              </a:rPr>
              <a:t> 프로세싱</a:t>
            </a:r>
            <a:r>
              <a:rPr lang="ko-KR" altLang="en-US" sz="2600" spc="-75" smtClean="0">
                <a:solidFill>
                  <a:srgbClr val="000000"/>
                </a:solidFill>
              </a:rPr>
              <a:t> </a:t>
            </a:r>
            <a:r>
              <a:rPr lang="ko-KR" altLang="en-US" sz="2600" spc="-25" smtClean="0">
                <a:solidFill>
                  <a:srgbClr val="000000"/>
                </a:solidFill>
              </a:rPr>
              <a:t>서비스</a:t>
            </a:r>
            <a:endParaRPr lang="en-US" altLang="ko-KR" sz="2600" spc="-25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5" smtClean="0">
                <a:solidFill>
                  <a:srgbClr val="000000"/>
                </a:solidFill>
              </a:rPr>
              <a:t>스토리지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50" smtClean="0">
                <a:solidFill>
                  <a:srgbClr val="000000"/>
                </a:solidFill>
              </a:rPr>
              <a:t>서비스 </a:t>
            </a:r>
            <a:r>
              <a:rPr lang="en-US" altLang="ko-KR" sz="2600" spc="-50" smtClean="0">
                <a:solidFill>
                  <a:srgbClr val="000000"/>
                </a:solidFill>
              </a:rPr>
              <a:t>-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블롭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객체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스토리지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55" smtClean="0">
                <a:solidFill>
                  <a:srgbClr val="000000"/>
                </a:solidFill>
              </a:rPr>
              <a:t>서비스</a:t>
            </a:r>
            <a:r>
              <a:rPr lang="en-US" altLang="ko-KR" sz="2600" spc="-55" smtClean="0">
                <a:solidFill>
                  <a:srgbClr val="000000"/>
                </a:solidFill>
              </a:rPr>
              <a:t>,</a:t>
            </a:r>
            <a:r>
              <a:rPr lang="ko-KR" altLang="en-US" sz="2600" spc="-85" smtClean="0">
                <a:solidFill>
                  <a:srgbClr val="000000"/>
                </a:solidFill>
              </a:rPr>
              <a:t> </a:t>
            </a:r>
            <a:r>
              <a:rPr lang="en-US" altLang="ko-KR" sz="2600" spc="130" smtClean="0">
                <a:solidFill>
                  <a:srgbClr val="000000"/>
                </a:solidFill>
              </a:rPr>
              <a:t>VM</a:t>
            </a:r>
            <a:r>
              <a:rPr lang="ko-KR" altLang="en-US" sz="2600" spc="130" smtClean="0">
                <a:solidFill>
                  <a:srgbClr val="000000"/>
                </a:solidFill>
              </a:rPr>
              <a:t>용</a:t>
            </a:r>
            <a:r>
              <a:rPr lang="ko-KR" altLang="en-US" sz="2600" spc="-10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디스크 </a:t>
            </a:r>
            <a:r>
              <a:rPr lang="ko-KR" altLang="en-US" sz="2600" spc="-20" smtClean="0">
                <a:solidFill>
                  <a:srgbClr val="000000"/>
                </a:solidFill>
              </a:rPr>
              <a:t>스토리지</a:t>
            </a:r>
            <a:endParaRPr lang="en-US" altLang="ko-KR" sz="2600" spc="-20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80" smtClean="0">
                <a:solidFill>
                  <a:srgbClr val="000000"/>
                </a:solidFill>
              </a:rPr>
              <a:t>데이터베이스</a:t>
            </a:r>
            <a:r>
              <a:rPr lang="ko-KR" altLang="en-US" sz="2600" spc="-40" smtClean="0">
                <a:solidFill>
                  <a:srgbClr val="000000"/>
                </a:solidFill>
              </a:rPr>
              <a:t> </a:t>
            </a:r>
            <a:r>
              <a:rPr lang="ko-KR" altLang="en-US" sz="2600" spc="-45" smtClean="0">
                <a:solidFill>
                  <a:srgbClr val="000000"/>
                </a:solidFill>
              </a:rPr>
              <a:t>서비스 </a:t>
            </a:r>
            <a:r>
              <a:rPr lang="en-US" altLang="ko-KR" sz="2600" spc="-45" smtClean="0">
                <a:solidFill>
                  <a:srgbClr val="000000"/>
                </a:solidFill>
              </a:rPr>
              <a:t>-</a:t>
            </a:r>
            <a:r>
              <a:rPr lang="ko-KR" altLang="en-US" sz="2600" spc="-5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관리형</a:t>
            </a:r>
            <a:r>
              <a:rPr lang="ko-KR" altLang="en-US" sz="2600" spc="-6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관계 </a:t>
            </a:r>
            <a:r>
              <a:rPr lang="en-US" altLang="ko-KR" sz="2600" spc="325" smtClean="0">
                <a:solidFill>
                  <a:srgbClr val="000000"/>
                </a:solidFill>
              </a:rPr>
              <a:t>SQL</a:t>
            </a:r>
            <a:r>
              <a:rPr lang="ko-KR" altLang="en-US" sz="2600" spc="-80" smtClean="0">
                <a:solidFill>
                  <a:srgbClr val="000000"/>
                </a:solidFill>
              </a:rPr>
              <a:t> </a:t>
            </a:r>
            <a:r>
              <a:rPr lang="ko-KR" altLang="en-US" sz="2600" spc="-65" smtClean="0">
                <a:solidFill>
                  <a:srgbClr val="000000"/>
                </a:solidFill>
              </a:rPr>
              <a:t>데이터베이스</a:t>
            </a:r>
            <a:r>
              <a:rPr lang="en-US" altLang="ko-KR" sz="2600" spc="-65" smtClean="0">
                <a:solidFill>
                  <a:srgbClr val="000000"/>
                </a:solidFill>
              </a:rPr>
              <a:t>,</a:t>
            </a:r>
            <a:r>
              <a:rPr lang="ko-KR" altLang="en-US" sz="2600" spc="-25" smtClean="0">
                <a:solidFill>
                  <a:srgbClr val="000000"/>
                </a:solidFill>
              </a:rPr>
              <a:t> </a:t>
            </a:r>
            <a:r>
              <a:rPr lang="ko-KR" altLang="en-US" sz="2600" smtClean="0">
                <a:solidFill>
                  <a:srgbClr val="000000"/>
                </a:solidFill>
              </a:rPr>
              <a:t>도큐먼트</a:t>
            </a:r>
            <a:r>
              <a:rPr lang="en-US" altLang="ko-KR" sz="2600" smtClean="0">
                <a:solidFill>
                  <a:srgbClr val="000000"/>
                </a:solidFill>
              </a:rPr>
              <a:t>DB</a:t>
            </a:r>
            <a:r>
              <a:rPr lang="ko-KR" altLang="en-US" sz="2600" spc="-45" smtClean="0">
                <a:solidFill>
                  <a:srgbClr val="000000"/>
                </a:solidFill>
              </a:rPr>
              <a:t> </a:t>
            </a:r>
            <a:r>
              <a:rPr lang="en-US" altLang="ko-KR" sz="2600" spc="265" smtClean="0">
                <a:solidFill>
                  <a:srgbClr val="000000"/>
                </a:solidFill>
              </a:rPr>
              <a:t>NoSQL</a:t>
            </a:r>
            <a:r>
              <a:rPr lang="ko-KR" altLang="en-US" sz="2600" spc="-85" smtClean="0">
                <a:solidFill>
                  <a:srgbClr val="000000"/>
                </a:solidFill>
              </a:rPr>
              <a:t> </a:t>
            </a:r>
            <a:r>
              <a:rPr lang="en-US" altLang="ko-KR" sz="2600" spc="-85" smtClean="0">
                <a:solidFill>
                  <a:srgbClr val="000000"/>
                </a:solidFill>
              </a:rPr>
              <a:t/>
            </a:r>
            <a:br>
              <a:rPr lang="en-US" altLang="ko-KR" sz="2600" spc="-85" smtClean="0">
                <a:solidFill>
                  <a:srgbClr val="000000"/>
                </a:solidFill>
              </a:rPr>
            </a:br>
            <a:r>
              <a:rPr lang="ko-KR" altLang="en-US" sz="2600" spc="-65" smtClean="0">
                <a:solidFill>
                  <a:srgbClr val="000000"/>
                </a:solidFill>
              </a:rPr>
              <a:t>데이터베이스</a:t>
            </a:r>
            <a:r>
              <a:rPr lang="en-US" altLang="ko-KR" sz="2600" spc="-65" smtClean="0">
                <a:solidFill>
                  <a:srgbClr val="000000"/>
                </a:solidFill>
              </a:rPr>
              <a:t>,</a:t>
            </a:r>
            <a:r>
              <a:rPr lang="ko-KR" altLang="en-US" sz="2600" spc="-2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데이터</a:t>
            </a:r>
            <a:r>
              <a:rPr lang="ko-KR" altLang="en-US" sz="2600" spc="-65" smtClean="0">
                <a:solidFill>
                  <a:srgbClr val="000000"/>
                </a:solidFill>
              </a:rPr>
              <a:t> </a:t>
            </a:r>
            <a:r>
              <a:rPr lang="ko-KR" altLang="en-US" sz="2600" spc="-45" smtClean="0">
                <a:solidFill>
                  <a:srgbClr val="000000"/>
                </a:solidFill>
              </a:rPr>
              <a:t>팩토리등의 </a:t>
            </a:r>
            <a:r>
              <a:rPr lang="ko-KR" altLang="en-US" sz="2600" spc="-85" smtClean="0">
                <a:solidFill>
                  <a:srgbClr val="000000"/>
                </a:solidFill>
              </a:rPr>
              <a:t>데이터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관리</a:t>
            </a:r>
            <a:r>
              <a:rPr lang="ko-KR" altLang="en-US" sz="2600" spc="-105" smtClean="0">
                <a:solidFill>
                  <a:srgbClr val="000000"/>
                </a:solidFill>
              </a:rPr>
              <a:t> </a:t>
            </a:r>
            <a:r>
              <a:rPr lang="ko-KR" altLang="en-US" sz="2600" spc="-40" smtClean="0">
                <a:solidFill>
                  <a:srgbClr val="000000"/>
                </a:solidFill>
              </a:rPr>
              <a:t>도구</a:t>
            </a:r>
            <a:r>
              <a:rPr lang="en-US" altLang="ko-KR" sz="2600" spc="-40" smtClean="0">
                <a:solidFill>
                  <a:srgbClr val="000000"/>
                </a:solidFill>
              </a:rPr>
              <a:t>,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레디스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캐시</a:t>
            </a:r>
            <a:r>
              <a:rPr lang="ko-KR" altLang="en-US" sz="2600" spc="-105" smtClean="0">
                <a:solidFill>
                  <a:srgbClr val="000000"/>
                </a:solidFill>
              </a:rPr>
              <a:t> </a:t>
            </a:r>
            <a:r>
              <a:rPr lang="ko-KR" altLang="en-US" sz="2600" spc="-25" smtClean="0">
                <a:solidFill>
                  <a:srgbClr val="000000"/>
                </a:solidFill>
              </a:rPr>
              <a:t>플랫폼</a:t>
            </a:r>
            <a:endParaRPr lang="en-US" altLang="ko-KR" sz="2600" spc="-25" smtClean="0">
              <a:solidFill>
                <a:srgbClr val="000000"/>
              </a:solidFill>
            </a:endParaRPr>
          </a:p>
          <a:p>
            <a:pPr marL="844550" lvl="2">
              <a:spcBef>
                <a:spcPts val="1380"/>
              </a:spcBef>
            </a:pPr>
            <a:r>
              <a:rPr lang="ko-KR" altLang="en-US" sz="2600" spc="-25" smtClean="0">
                <a:solidFill>
                  <a:srgbClr val="000000"/>
                </a:solidFill>
              </a:rPr>
              <a:t>기타 </a:t>
            </a:r>
            <a:r>
              <a:rPr lang="en-US" altLang="ko-KR" sz="2600" spc="-25" smtClean="0">
                <a:solidFill>
                  <a:srgbClr val="000000"/>
                </a:solidFill>
              </a:rPr>
              <a:t>-</a:t>
            </a:r>
            <a:r>
              <a:rPr lang="ko-KR" altLang="en-US" sz="2600" spc="-10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자체</a:t>
            </a:r>
            <a:r>
              <a:rPr lang="ko-KR" altLang="en-US" sz="2600" spc="-11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사물인터넷</a:t>
            </a:r>
            <a:r>
              <a:rPr lang="ko-KR" altLang="en-US" sz="2600" spc="-70" smtClean="0">
                <a:solidFill>
                  <a:srgbClr val="000000"/>
                </a:solidFill>
              </a:rPr>
              <a:t> </a:t>
            </a:r>
            <a:r>
              <a:rPr lang="ko-KR" altLang="en-US" sz="2600" spc="-55" smtClean="0">
                <a:solidFill>
                  <a:srgbClr val="000000"/>
                </a:solidFill>
              </a:rPr>
              <a:t>플랫폼</a:t>
            </a:r>
            <a:r>
              <a:rPr lang="en-US" altLang="ko-KR" sz="2600" spc="-55" smtClean="0">
                <a:solidFill>
                  <a:srgbClr val="000000"/>
                </a:solidFill>
              </a:rPr>
              <a:t>,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보안</a:t>
            </a:r>
            <a:r>
              <a:rPr lang="ko-KR" altLang="en-US" sz="2600" spc="-11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및</a:t>
            </a:r>
            <a:r>
              <a:rPr lang="ko-KR" altLang="en-US" sz="2600" spc="-10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접근</a:t>
            </a:r>
            <a:r>
              <a:rPr lang="ko-KR" altLang="en-US" sz="2600" spc="-110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관리</a:t>
            </a:r>
            <a:r>
              <a:rPr lang="ko-KR" altLang="en-US" sz="2600" spc="-105" smtClean="0">
                <a:solidFill>
                  <a:srgbClr val="000000"/>
                </a:solidFill>
              </a:rPr>
              <a:t> </a:t>
            </a:r>
            <a:r>
              <a:rPr lang="ko-KR" altLang="en-US" sz="2600" spc="-50" smtClean="0">
                <a:solidFill>
                  <a:srgbClr val="000000"/>
                </a:solidFill>
              </a:rPr>
              <a:t>플랫폼</a:t>
            </a:r>
            <a:r>
              <a:rPr lang="en-US" altLang="ko-KR" sz="2600" spc="-50" smtClean="0">
                <a:solidFill>
                  <a:srgbClr val="000000"/>
                </a:solidFill>
              </a:rPr>
              <a:t>,</a:t>
            </a:r>
            <a:r>
              <a:rPr lang="ko-KR" altLang="en-US" sz="2600" spc="-9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개발자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40" smtClean="0">
                <a:solidFill>
                  <a:srgbClr val="000000"/>
                </a:solidFill>
              </a:rPr>
              <a:t>도구</a:t>
            </a:r>
            <a:r>
              <a:rPr lang="en-US" altLang="ko-KR" sz="2600" spc="-40" smtClean="0">
                <a:solidFill>
                  <a:srgbClr val="000000"/>
                </a:solidFill>
              </a:rPr>
              <a:t>,</a:t>
            </a:r>
            <a:r>
              <a:rPr lang="ko-KR" altLang="en-US" sz="2600" spc="-10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모니터링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80" smtClean="0">
                <a:solidFill>
                  <a:srgbClr val="000000"/>
                </a:solidFill>
              </a:rPr>
              <a:t>및</a:t>
            </a:r>
            <a:r>
              <a:rPr lang="ko-KR" altLang="en-US" sz="2600" spc="-110" smtClean="0">
                <a:solidFill>
                  <a:srgbClr val="000000"/>
                </a:solidFill>
              </a:rPr>
              <a:t> </a:t>
            </a:r>
            <a:r>
              <a:rPr lang="ko-KR" altLang="en-US" sz="2600" spc="-85" smtClean="0">
                <a:solidFill>
                  <a:srgbClr val="000000"/>
                </a:solidFill>
              </a:rPr>
              <a:t>관리용</a:t>
            </a:r>
            <a:r>
              <a:rPr lang="ko-KR" altLang="en-US" sz="2600" spc="-95" smtClean="0">
                <a:solidFill>
                  <a:srgbClr val="000000"/>
                </a:solidFill>
              </a:rPr>
              <a:t> </a:t>
            </a:r>
            <a:r>
              <a:rPr lang="ko-KR" altLang="en-US" sz="2600" spc="-25" smtClean="0">
                <a:solidFill>
                  <a:srgbClr val="000000"/>
                </a:solidFill>
              </a:rPr>
              <a:t>상품</a:t>
            </a:r>
            <a:endParaRPr lang="ko-KR" altLang="en-US" sz="260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05264"/>
            <a:ext cx="2419350" cy="86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5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컴퓨팅 서비스의</a:t>
            </a:r>
            <a:r>
              <a:rPr lang="ko-KR" altLang="en-US" spc="-455" smtClean="0"/>
              <a:t> </a:t>
            </a:r>
            <a:r>
              <a:rPr lang="ko-KR" altLang="en-US" spc="-25" smtClean="0"/>
              <a:t>종류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kern="0" spc="-80" smtClean="0">
                <a:solidFill>
                  <a:srgbClr val="0000CC"/>
                </a:solidFill>
                <a:latin typeface="Malgun Gothic"/>
                <a:cs typeface="Malgun Gothic"/>
              </a:rPr>
              <a:t>구글 클라우드 플랫폼</a:t>
            </a:r>
            <a:r>
              <a:rPr lang="en-US" altLang="ko-KR" kern="0" spc="-80" smtClean="0">
                <a:solidFill>
                  <a:srgbClr val="0000CC"/>
                </a:solidFill>
                <a:latin typeface="Malgun Gothic"/>
                <a:cs typeface="Malgun Gothic"/>
              </a:rPr>
              <a:t>(GCP)</a:t>
            </a:r>
          </a:p>
          <a:p>
            <a:pPr marL="412750" lvl="1">
              <a:spcBef>
                <a:spcPts val="1380"/>
              </a:spcBef>
            </a:pPr>
            <a:r>
              <a:rPr lang="en-US" altLang="ko-KR" kern="0" spc="-80" smtClean="0">
                <a:latin typeface="Malgun Gothic"/>
                <a:cs typeface="Malgun Gothic"/>
              </a:rPr>
              <a:t>PaaS </a:t>
            </a:r>
            <a:r>
              <a:rPr lang="ko-KR" altLang="en-US" kern="0" spc="-80" smtClean="0">
                <a:latin typeface="Malgun Gothic"/>
                <a:cs typeface="Malgun Gothic"/>
              </a:rPr>
              <a:t>기능으로 시작하여 </a:t>
            </a:r>
            <a:r>
              <a:rPr lang="en-US" altLang="ko-KR" kern="0" spc="-80" smtClean="0">
                <a:latin typeface="Malgun Gothic"/>
                <a:cs typeface="Malgun Gothic"/>
              </a:rPr>
              <a:t>IaaS </a:t>
            </a:r>
            <a:r>
              <a:rPr lang="ko-KR" altLang="en-US" kern="0" spc="-80" smtClean="0">
                <a:latin typeface="Malgun Gothic"/>
                <a:cs typeface="Malgun Gothic"/>
              </a:rPr>
              <a:t>기능을 지원하기 시작</a:t>
            </a:r>
            <a:endParaRPr lang="en-US" altLang="ko-KR" kern="0" spc="-8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en-US" altLang="ko-KR" kern="0" spc="-80" smtClean="0">
                <a:latin typeface="Malgun Gothic"/>
                <a:cs typeface="Malgun Gothic"/>
              </a:rPr>
              <a:t>GCP</a:t>
            </a:r>
            <a:r>
              <a:rPr lang="ko-KR" altLang="en-US" kern="0" spc="-80" smtClean="0">
                <a:latin typeface="Malgun Gothic"/>
                <a:cs typeface="Malgun Gothic"/>
              </a:rPr>
              <a:t>의 장점은 빅데이터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r>
              <a:rPr lang="ko-KR" altLang="en-US" kern="0" spc="-80" smtClean="0">
                <a:latin typeface="Malgun Gothic"/>
                <a:cs typeface="Malgun Gothic"/>
              </a:rPr>
              <a:t>머신러닝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r>
              <a:rPr lang="ko-KR" altLang="en-US" kern="0" spc="-80" smtClean="0">
                <a:latin typeface="Malgun Gothic"/>
                <a:cs typeface="Malgun Gothic"/>
              </a:rPr>
              <a:t>컨테이너 기술에서 우위에 있음</a:t>
            </a:r>
            <a:endParaRPr lang="en-US" altLang="ko-KR" kern="0" spc="-8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kern="0" spc="-80" smtClean="0">
                <a:latin typeface="Malgun Gothic"/>
                <a:cs typeface="Malgun Gothic"/>
              </a:rPr>
              <a:t>기능면에서는 </a:t>
            </a:r>
            <a:r>
              <a:rPr lang="en-US" altLang="ko-KR" kern="0" spc="-80" smtClean="0">
                <a:latin typeface="Malgun Gothic"/>
                <a:cs typeface="Malgun Gothic"/>
              </a:rPr>
              <a:t>GCP</a:t>
            </a:r>
            <a:r>
              <a:rPr lang="ko-KR" altLang="en-US" kern="0" spc="-80" smtClean="0">
                <a:latin typeface="Malgun Gothic"/>
                <a:cs typeface="Malgun Gothic"/>
              </a:rPr>
              <a:t>도 </a:t>
            </a:r>
            <a:r>
              <a:rPr lang="en-US" altLang="ko-KR" kern="0" spc="-80" smtClean="0">
                <a:latin typeface="Malgun Gothic"/>
                <a:cs typeface="Malgun Gothic"/>
              </a:rPr>
              <a:t>AWS</a:t>
            </a:r>
            <a:r>
              <a:rPr lang="ko-KR" altLang="en-US" kern="0" spc="-80" smtClean="0">
                <a:latin typeface="Malgun Gothic"/>
                <a:cs typeface="Malgun Gothic"/>
              </a:rPr>
              <a:t>나 애저와 유사한 기능을 제공</a:t>
            </a:r>
            <a:endParaRPr lang="en-US" altLang="ko-KR" kern="0" spc="-8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kern="0" spc="-80" smtClean="0">
                <a:latin typeface="Malgun Gothic"/>
                <a:cs typeface="Malgun Gothic"/>
              </a:rPr>
              <a:t>구글은 </a:t>
            </a:r>
            <a:r>
              <a:rPr lang="en-US" altLang="ko-KR" kern="0" spc="-80" smtClean="0">
                <a:latin typeface="Malgun Gothic"/>
                <a:cs typeface="Malgun Gothic"/>
              </a:rPr>
              <a:t>GCP</a:t>
            </a:r>
            <a:r>
              <a:rPr lang="ko-KR" altLang="en-US" kern="0" spc="-80" smtClean="0">
                <a:latin typeface="Malgun Gothic"/>
                <a:cs typeface="Malgun Gothic"/>
              </a:rPr>
              <a:t>를 통해 검증된 오픈소스를 내놓으면서 기술력을 자랑</a:t>
            </a:r>
            <a:r>
              <a:rPr lang="en-US" altLang="ko-KR" kern="0" spc="-80" smtClean="0">
                <a:latin typeface="Malgun Gothic"/>
                <a:cs typeface="Malgun Gothic"/>
              </a:rPr>
              <a:t>(</a:t>
            </a:r>
            <a:r>
              <a:rPr lang="ko-KR" altLang="en-US" kern="0" spc="-80" smtClean="0">
                <a:latin typeface="Malgun Gothic"/>
                <a:cs typeface="Malgun Gothic"/>
              </a:rPr>
              <a:t>텐서플로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br>
              <a:rPr lang="en-US" altLang="ko-KR" kern="0" spc="-80" smtClean="0">
                <a:latin typeface="Malgun Gothic"/>
                <a:cs typeface="Malgun Gothic"/>
              </a:rPr>
            </a:br>
            <a:r>
              <a:rPr lang="ko-KR" altLang="en-US" kern="0" spc="-80" smtClean="0">
                <a:latin typeface="Malgun Gothic"/>
                <a:cs typeface="Malgun Gothic"/>
              </a:rPr>
              <a:t>쿠버네티스</a:t>
            </a:r>
            <a:r>
              <a:rPr lang="en-US" altLang="ko-KR" kern="0" spc="-80" smtClean="0">
                <a:latin typeface="Malgun Gothic"/>
                <a:cs typeface="Malgun Gothic"/>
              </a:rPr>
              <a:t>)</a:t>
            </a:r>
          </a:p>
          <a:p>
            <a:pPr marL="812800" lvl="2">
              <a:spcBef>
                <a:spcPts val="1380"/>
              </a:spcBef>
            </a:pPr>
            <a:r>
              <a:rPr lang="ko-KR" altLang="en-US" kern="0" spc="-80" smtClean="0">
                <a:latin typeface="Malgun Gothic"/>
                <a:cs typeface="Malgun Gothic"/>
              </a:rPr>
              <a:t>컴퓨팅 서비스 </a:t>
            </a:r>
            <a:r>
              <a:rPr lang="en-US" altLang="ko-KR" kern="0" spc="-80" smtClean="0">
                <a:latin typeface="Malgun Gothic"/>
                <a:cs typeface="Malgun Gothic"/>
              </a:rPr>
              <a:t>- </a:t>
            </a:r>
            <a:r>
              <a:rPr lang="ko-KR" altLang="en-US" kern="0" spc="-80" smtClean="0">
                <a:latin typeface="Malgun Gothic"/>
                <a:cs typeface="Malgun Gothic"/>
              </a:rPr>
              <a:t>가상머신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r>
              <a:rPr lang="ko-KR" altLang="en-US" kern="0" spc="-80" smtClean="0">
                <a:latin typeface="Malgun Gothic"/>
                <a:cs typeface="Malgun Gothic"/>
              </a:rPr>
              <a:t>컨테이너 엔진과 레지스트리</a:t>
            </a:r>
            <a:r>
              <a:rPr lang="en-US" altLang="ko-KR" kern="0" spc="-80" smtClean="0">
                <a:latin typeface="Malgun Gothic"/>
                <a:cs typeface="Malgun Gothic"/>
              </a:rPr>
              <a:t>, FaaS</a:t>
            </a:r>
            <a:r>
              <a:rPr lang="ko-KR" altLang="en-US" kern="0" spc="-80" smtClean="0">
                <a:latin typeface="Malgun Gothic"/>
                <a:cs typeface="Malgun Gothic"/>
              </a:rPr>
              <a:t>인 클라우드 </a:t>
            </a:r>
            <a:r>
              <a:rPr lang="en-US" altLang="ko-KR" kern="0" spc="-80" smtClean="0">
                <a:latin typeface="Malgun Gothic"/>
                <a:cs typeface="Malgun Gothic"/>
              </a:rPr>
              <a:t/>
            </a:r>
            <a:br>
              <a:rPr lang="en-US" altLang="ko-KR" kern="0" spc="-80" smtClean="0">
                <a:latin typeface="Malgun Gothic"/>
                <a:cs typeface="Malgun Gothic"/>
              </a:rPr>
            </a:br>
            <a:r>
              <a:rPr lang="ko-KR" altLang="en-US" kern="0" spc="-80" smtClean="0">
                <a:latin typeface="Malgun Gothic"/>
                <a:cs typeface="Malgun Gothic"/>
              </a:rPr>
              <a:t>펑션스</a:t>
            </a:r>
            <a:endParaRPr lang="en-US" altLang="ko-KR" kern="0" spc="-8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kern="0" spc="-80" smtClean="0">
                <a:latin typeface="Malgun Gothic"/>
                <a:cs typeface="Malgun Gothic"/>
              </a:rPr>
              <a:t>데이터베이스 서비스 </a:t>
            </a:r>
            <a:r>
              <a:rPr lang="en-US" altLang="ko-KR" kern="0" spc="-80" smtClean="0">
                <a:latin typeface="Malgun Gothic"/>
                <a:cs typeface="Malgun Gothic"/>
              </a:rPr>
              <a:t>- </a:t>
            </a:r>
            <a:r>
              <a:rPr lang="ko-KR" altLang="en-US" kern="0" spc="-80" smtClean="0">
                <a:latin typeface="Malgun Gothic"/>
                <a:cs typeface="Malgun Gothic"/>
              </a:rPr>
              <a:t>클라우드 빅테이블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r>
              <a:rPr lang="ko-KR" altLang="en-US" kern="0" spc="-80" smtClean="0">
                <a:latin typeface="Malgun Gothic"/>
                <a:cs typeface="Malgun Gothic"/>
              </a:rPr>
              <a:t>클라우드 스패너</a:t>
            </a:r>
            <a:endParaRPr lang="en-US" altLang="ko-KR" kern="0" spc="-80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kern="0" spc="-80" smtClean="0">
                <a:latin typeface="Malgun Gothic"/>
                <a:cs typeface="Malgun Gothic"/>
              </a:rPr>
              <a:t>빅데이터 서비스 </a:t>
            </a:r>
            <a:r>
              <a:rPr lang="en-US" altLang="ko-KR" kern="0" spc="-80" smtClean="0">
                <a:latin typeface="Malgun Gothic"/>
                <a:cs typeface="Malgun Gothic"/>
              </a:rPr>
              <a:t>- </a:t>
            </a:r>
            <a:r>
              <a:rPr lang="ko-KR" altLang="en-US" kern="0" spc="-80" smtClean="0">
                <a:latin typeface="Malgun Gothic"/>
                <a:cs typeface="Malgun Gothic"/>
              </a:rPr>
              <a:t>클라우드 데이터플로</a:t>
            </a:r>
            <a:r>
              <a:rPr lang="en-US" altLang="ko-KR" kern="0" spc="-80" smtClean="0">
                <a:latin typeface="Malgun Gothic"/>
                <a:cs typeface="Malgun Gothic"/>
              </a:rPr>
              <a:t>, </a:t>
            </a:r>
            <a:r>
              <a:rPr lang="ko-KR" altLang="en-US" kern="0" spc="-80" smtClean="0">
                <a:latin typeface="Malgun Gothic"/>
                <a:cs typeface="Malgun Gothic"/>
              </a:rPr>
              <a:t>데이터레이크용 빅쿼리</a:t>
            </a:r>
            <a:endParaRPr lang="ko-KR" altLang="en-US" kern="0">
              <a:latin typeface="Malgun Gothic"/>
              <a:cs typeface="Malgun Gothic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661248"/>
            <a:ext cx="2466975" cy="95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76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퍼블릭</a:t>
            </a:r>
            <a:r>
              <a:rPr lang="ko-KR" altLang="en-US" spc="-455" smtClean="0"/>
              <a:t> </a:t>
            </a: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활용</a:t>
            </a:r>
            <a:r>
              <a:rPr lang="ko-KR" altLang="en-US" spc="-455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latin typeface="Malgun Gothic"/>
                <a:cs typeface="Malgun Gothic"/>
              </a:rPr>
              <a:t>비디오</a:t>
            </a:r>
            <a:r>
              <a:rPr lang="ko-KR" altLang="en-US" spc="-145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00CC"/>
                </a:solidFill>
                <a:latin typeface="Malgun Gothic"/>
                <a:cs typeface="Malgun Gothic"/>
              </a:rPr>
              <a:t>스트리밍</a:t>
            </a:r>
            <a:r>
              <a:rPr lang="ko-KR" altLang="en-US" spc="-140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latin typeface="Malgun Gothic"/>
                <a:cs typeface="Malgun Gothic"/>
              </a:rPr>
              <a:t>서비스</a:t>
            </a:r>
            <a:endParaRPr lang="en-US" altLang="ko-KR" spc="-25" smtClean="0">
              <a:solidFill>
                <a:srgbClr val="0000CC"/>
              </a:solidFill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30" smtClean="0">
                <a:latin typeface="Malgun Gothic"/>
                <a:cs typeface="Malgun Gothic"/>
              </a:rPr>
              <a:t>넷플릭스 </a:t>
            </a:r>
            <a:r>
              <a:rPr lang="en-US" altLang="ko-KR" spc="-30" smtClean="0">
                <a:latin typeface="Malgun Gothic"/>
                <a:cs typeface="Malgun Gothic"/>
              </a:rPr>
              <a:t>- </a:t>
            </a:r>
            <a:r>
              <a:rPr lang="ko-KR" altLang="en-US" spc="-85" smtClean="0">
                <a:latin typeface="Malgun Gothic"/>
                <a:cs typeface="Malgun Gothic"/>
              </a:rPr>
              <a:t>퍼블릭</a:t>
            </a:r>
            <a:r>
              <a:rPr lang="ko-KR" altLang="en-US" spc="-80" smtClean="0">
                <a:latin typeface="Malgun Gothic"/>
                <a:cs typeface="Malgun Gothic"/>
              </a:rPr>
              <a:t> 클라우드를</a:t>
            </a:r>
            <a:r>
              <a:rPr lang="ko-KR" altLang="en-US" spc="-5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활용해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비디오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스트리밍</a:t>
            </a:r>
            <a:r>
              <a:rPr lang="ko-KR" altLang="en-US" spc="-6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서비스를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제공 </a:t>
            </a:r>
            <a:endParaRPr lang="en-US" altLang="ko-KR" spc="-8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넷플릭스가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빠르게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성장한 요인은 </a:t>
            </a:r>
            <a:r>
              <a:rPr lang="ko-KR" altLang="en-US" spc="-80" smtClean="0">
                <a:latin typeface="Malgun Gothic"/>
                <a:cs typeface="Malgun Gothic"/>
              </a:rPr>
              <a:t>사업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초기에 퍼블릭 </a:t>
            </a:r>
            <a:r>
              <a:rPr lang="ko-KR" altLang="en-US" spc="-80" smtClean="0">
                <a:latin typeface="Malgun Gothic"/>
                <a:cs typeface="Malgun Gothic"/>
              </a:rPr>
              <a:t>클라우드로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en-US" altLang="ko-KR" spc="-60" smtClean="0">
                <a:latin typeface="Malgun Gothic"/>
                <a:cs typeface="Malgun Gothic"/>
              </a:rPr>
              <a:t/>
            </a:r>
            <a:br>
              <a:rPr lang="en-US" altLang="ko-KR" spc="-60" smtClean="0">
                <a:latin typeface="Malgun Gothic"/>
                <a:cs typeface="Malgun Gothic"/>
              </a:rPr>
            </a:br>
            <a:r>
              <a:rPr lang="ko-KR" altLang="en-US" spc="-80" smtClean="0">
                <a:latin typeface="Malgun Gothic"/>
                <a:cs typeface="Malgun Gothic"/>
              </a:rPr>
              <a:t>전격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전환했기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때문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관련한</a:t>
            </a:r>
            <a:r>
              <a:rPr lang="ko-KR" altLang="en-US" spc="-80" smtClean="0">
                <a:latin typeface="Malgun Gothic"/>
                <a:cs typeface="Malgun Gothic"/>
              </a:rPr>
              <a:t> 오픈소스를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다수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개발하여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55" smtClean="0">
                <a:latin typeface="Malgun Gothic"/>
                <a:cs typeface="Malgun Gothic"/>
              </a:rPr>
              <a:t>공개</a:t>
            </a:r>
            <a:r>
              <a:rPr lang="en-US" altLang="ko-KR" spc="-55" smtClean="0">
                <a:latin typeface="Malgun Gothic"/>
                <a:cs typeface="Malgun Gothic"/>
              </a:rPr>
              <a:t>(</a:t>
            </a:r>
            <a:r>
              <a:rPr lang="ko-KR" altLang="en-US" spc="-55" smtClean="0">
                <a:latin typeface="Malgun Gothic"/>
                <a:cs typeface="Malgun Gothic"/>
              </a:rPr>
              <a:t>카오스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40" smtClean="0">
                <a:latin typeface="Malgun Gothic"/>
                <a:cs typeface="Malgun Gothic"/>
              </a:rPr>
              <a:t>몽키</a:t>
            </a:r>
            <a:r>
              <a:rPr lang="en-US" altLang="ko-KR" spc="-40" smtClean="0">
                <a:latin typeface="Malgun Gothic"/>
                <a:cs typeface="Malgun Gothic"/>
              </a:rPr>
              <a:t>,</a:t>
            </a:r>
            <a:r>
              <a:rPr lang="ko-KR" altLang="en-US" spc="-85" smtClean="0">
                <a:latin typeface="Malgun Gothic"/>
                <a:cs typeface="Malgun Gothic"/>
              </a:rPr>
              <a:t> 넷플릭스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en-US" altLang="ko-KR" spc="-70" smtClean="0">
                <a:latin typeface="Malgun Gothic"/>
                <a:cs typeface="Malgun Gothic"/>
              </a:rPr>
              <a:t/>
            </a:r>
            <a:br>
              <a:rPr lang="en-US" altLang="ko-KR" spc="-70" smtClean="0">
                <a:latin typeface="Malgun Gothic"/>
                <a:cs typeface="Malgun Gothic"/>
              </a:rPr>
            </a:br>
            <a:r>
              <a:rPr lang="ko-KR" altLang="en-US" spc="-85" smtClean="0">
                <a:latin typeface="Malgun Gothic"/>
                <a:cs typeface="Malgun Gothic"/>
              </a:rPr>
              <a:t>내부에서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55" smtClean="0">
                <a:latin typeface="Malgun Gothic"/>
                <a:cs typeface="Malgun Gothic"/>
              </a:rPr>
              <a:t>사용하는 </a:t>
            </a:r>
            <a:r>
              <a:rPr lang="ko-KR" altLang="en-US" spc="-85" smtClean="0">
                <a:latin typeface="Malgun Gothic"/>
                <a:cs typeface="Malgun Gothic"/>
              </a:rPr>
              <a:t>다양한 </a:t>
            </a:r>
            <a:r>
              <a:rPr lang="ko-KR" altLang="en-US" spc="-10" smtClean="0">
                <a:latin typeface="Malgun Gothic"/>
                <a:cs typeface="Malgun Gothic"/>
              </a:rPr>
              <a:t>프레임워크</a:t>
            </a:r>
            <a:r>
              <a:rPr lang="en-US" altLang="ko-KR" spc="-10" smtClean="0">
                <a:latin typeface="Malgun Gothic"/>
                <a:cs typeface="Malgun Gothic"/>
              </a:rPr>
              <a:t>)</a:t>
            </a:r>
            <a:endParaRPr lang="ko-KR" altLang="en-US">
              <a:latin typeface="Malgun Gothic"/>
              <a:cs typeface="Malgun Gothic"/>
            </a:endParaRPr>
          </a:p>
        </p:txBody>
      </p:sp>
      <p:pic>
        <p:nvPicPr>
          <p:cNvPr id="35842" name="Picture 2" descr="https://www.2e.co.kr/news/photo/202110/301592_4475_11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702" y="3789040"/>
            <a:ext cx="3482777" cy="258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https://blog.kakaocdn.net/dn/bbAg5A/btqUwxv7lXO/Y37lII7yEyqbMkx2vgzK4K/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2" y="3789040"/>
            <a:ext cx="3721063" cy="257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70667" y="6253119"/>
            <a:ext cx="44390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000" b="1" i="0" u="none" strike="noStrike" cap="none" normalizeH="0" baseline="0" smtClean="0">
                <a:ln>
                  <a:noFill/>
                </a:ln>
                <a:solidFill>
                  <a:srgbClr val="C00000"/>
                </a:solidFill>
                <a:effectLst/>
                <a:latin typeface="HY그래픽" panose="02030600000101010101" pitchFamily="18" charset="-127"/>
                <a:ea typeface="HY그래픽" panose="02030600000101010101" pitchFamily="18" charset="-127"/>
                <a:cs typeface="굴림" pitchFamily="50" charset="-127"/>
              </a:rPr>
              <a:t>CDN 은 Open Connect Appliances (OCAs) 라고 불리는 네트워크 서비스</a:t>
            </a:r>
            <a:endParaRPr kumimoji="1" lang="ko-KR" altLang="ko-KR" sz="18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HY그래픽" panose="02030600000101010101" pitchFamily="18" charset="-127"/>
              <a:ea typeface="HY그래픽" panose="02030600000101010101" pitchFamily="18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58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퍼블릭</a:t>
            </a:r>
            <a:r>
              <a:rPr lang="ko-KR" altLang="en-US" spc="-455" smtClean="0"/>
              <a:t> </a:t>
            </a: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활용</a:t>
            </a:r>
            <a:r>
              <a:rPr lang="ko-KR" altLang="en-US" spc="-455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-80" smtClean="0">
                <a:solidFill>
                  <a:srgbClr val="0000CC"/>
                </a:solidFill>
                <a:latin typeface="Malgun Gothic"/>
                <a:cs typeface="Malgun Gothic"/>
              </a:rPr>
              <a:t>금융</a:t>
            </a:r>
            <a:r>
              <a:rPr lang="ko-KR" altLang="en-US" spc="-150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latin typeface="Malgun Gothic"/>
                <a:cs typeface="Malgun Gothic"/>
              </a:rPr>
              <a:t>서비스</a:t>
            </a:r>
            <a:endParaRPr lang="en-US" altLang="ko-KR" spc="-25" smtClean="0">
              <a:solidFill>
                <a:srgbClr val="0000CC"/>
              </a:solidFill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전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세계에서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en-US" altLang="ko-KR" spc="60" smtClean="0">
                <a:solidFill>
                  <a:srgbClr val="C00000"/>
                </a:solidFill>
                <a:latin typeface="Malgun Gothic"/>
                <a:cs typeface="Malgun Gothic"/>
              </a:rPr>
              <a:t>24</a:t>
            </a:r>
            <a:r>
              <a:rPr lang="ko-KR" altLang="en-US" spc="60" smtClean="0">
                <a:solidFill>
                  <a:srgbClr val="C00000"/>
                </a:solidFill>
                <a:latin typeface="Malgun Gothic"/>
                <a:cs typeface="Malgun Gothic"/>
              </a:rPr>
              <a:t>시간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 동안</a:t>
            </a:r>
            <a:r>
              <a:rPr lang="ko-KR" altLang="en-US" spc="-9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발생하는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대용량</a:t>
            </a:r>
            <a:r>
              <a:rPr lang="ko-KR" altLang="en-US" spc="-7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데이터를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실시간으로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분석하기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en-US" altLang="ko-KR" spc="-70" smtClean="0">
                <a:latin typeface="Malgun Gothic"/>
                <a:cs typeface="Malgun Gothic"/>
              </a:rPr>
              <a:t/>
            </a:r>
            <a:br>
              <a:rPr lang="en-US" altLang="ko-KR" spc="-70" smtClean="0">
                <a:latin typeface="Malgun Gothic"/>
                <a:cs typeface="Malgun Gothic"/>
              </a:rPr>
            </a:br>
            <a:r>
              <a:rPr lang="ko-KR" altLang="en-US" spc="-85" smtClean="0">
                <a:latin typeface="Malgun Gothic"/>
                <a:cs typeface="Malgun Gothic"/>
              </a:rPr>
              <a:t>위해서는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클라우드가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적합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보안을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중요시하는</a:t>
            </a:r>
            <a:r>
              <a:rPr lang="ko-KR" altLang="en-US" spc="-5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보수적인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은행권에서도</a:t>
            </a:r>
            <a:r>
              <a:rPr lang="ko-KR" altLang="en-US" spc="-5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핵심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기능에는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프라이빗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클라우드를</a:t>
            </a:r>
            <a:r>
              <a:rPr lang="ko-KR" altLang="en-US" spc="-7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도입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비</a:t>
            </a:r>
            <a:r>
              <a:rPr lang="ko-KR" altLang="en-US" spc="-11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핵심</a:t>
            </a:r>
            <a:r>
              <a:rPr lang="ko-KR" altLang="en-US" spc="-85" smtClean="0">
                <a:latin typeface="Malgun Gothic"/>
                <a:cs typeface="Malgun Gothic"/>
              </a:rPr>
              <a:t> 기능에는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퍼블릭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클라우드를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활용한</a:t>
            </a:r>
            <a:r>
              <a:rPr lang="ko-KR" altLang="en-US" spc="-80" smtClean="0">
                <a:latin typeface="Malgun Gothic"/>
                <a:cs typeface="Malgun Gothic"/>
              </a:rPr>
              <a:t> 하이브리드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35" smtClean="0">
                <a:latin typeface="Malgun Gothic"/>
                <a:cs typeface="Malgun Gothic"/>
              </a:rPr>
              <a:t>도입</a:t>
            </a:r>
            <a:endParaRPr lang="en-US" altLang="ko-KR" spc="-35" smtClean="0"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중소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은행의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경우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뱅킹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시스템</a:t>
            </a:r>
            <a:r>
              <a:rPr lang="ko-KR" altLang="en-US" spc="-9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같은</a:t>
            </a:r>
            <a:r>
              <a:rPr lang="ko-KR" altLang="en-US" spc="-10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핵심</a:t>
            </a:r>
            <a:r>
              <a:rPr lang="ko-KR" altLang="en-US" spc="-10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시스템까지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클라우드로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이전</a:t>
            </a:r>
            <a:endParaRPr lang="ko-KR" altLang="en-US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4802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퍼블릭</a:t>
            </a:r>
            <a:r>
              <a:rPr lang="ko-KR" altLang="en-US" spc="-455" smtClean="0"/>
              <a:t> </a:t>
            </a: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활용</a:t>
            </a:r>
            <a:r>
              <a:rPr lang="ko-KR" altLang="en-US" spc="-455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335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cs typeface="Malgun Gothic"/>
              </a:rPr>
              <a:t>헬스케어</a:t>
            </a:r>
            <a:r>
              <a:rPr lang="ko-KR" altLang="en-US" spc="-140" smtClean="0">
                <a:solidFill>
                  <a:srgbClr val="0000CC"/>
                </a:solidFill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cs typeface="Malgun Gothic"/>
              </a:rPr>
              <a:t>서비스</a:t>
            </a:r>
            <a:endParaRPr lang="en-US" altLang="ko-KR" spc="-25" smtClean="0">
              <a:solidFill>
                <a:srgbClr val="0000CC"/>
              </a:solidFill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나이키는</a:t>
            </a:r>
            <a:r>
              <a:rPr lang="ko-KR" altLang="en-US" spc="-55" smtClean="0">
                <a:cs typeface="Malgun Gothic"/>
              </a:rPr>
              <a:t> </a:t>
            </a:r>
            <a:r>
              <a:rPr lang="en-US" altLang="ko-KR" smtClean="0">
                <a:cs typeface="Malgun Gothic"/>
              </a:rPr>
              <a:t>2010</a:t>
            </a:r>
            <a:r>
              <a:rPr lang="ko-KR" altLang="en-US" smtClean="0">
                <a:cs typeface="Malgun Gothic"/>
              </a:rPr>
              <a:t>년부터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기존의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사업을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확장해</a:t>
            </a:r>
            <a:r>
              <a:rPr lang="ko-KR" altLang="en-US" spc="-65" smtClean="0"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종합</a:t>
            </a:r>
            <a:r>
              <a:rPr lang="ko-KR" altLang="en-US" spc="-7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헬스케어</a:t>
            </a:r>
            <a:r>
              <a:rPr lang="ko-KR" altLang="en-US" spc="-5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서비스로</a:t>
            </a:r>
            <a:r>
              <a:rPr lang="ko-KR" altLang="en-US" spc="-5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-50" smtClean="0">
                <a:solidFill>
                  <a:srgbClr val="C00000"/>
                </a:solidFill>
                <a:cs typeface="Malgun Gothic"/>
              </a:rPr>
              <a:t/>
            </a:r>
            <a:br>
              <a:rPr lang="en-US" altLang="ko-KR" spc="-50" smtClean="0">
                <a:solidFill>
                  <a:srgbClr val="C00000"/>
                </a:solidFill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변신하면서</a:t>
            </a:r>
            <a:r>
              <a:rPr lang="ko-KR" altLang="en-US" spc="-3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클라우드를</a:t>
            </a:r>
            <a:r>
              <a:rPr lang="ko-KR" altLang="en-US" spc="-5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적극</a:t>
            </a:r>
            <a:r>
              <a:rPr lang="ko-KR" altLang="en-US" spc="-70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cs typeface="Malgun Gothic"/>
              </a:rPr>
              <a:t>활용</a:t>
            </a:r>
            <a:r>
              <a:rPr lang="ko-KR" altLang="en-US" spc="-65" smtClean="0">
                <a:solidFill>
                  <a:srgbClr val="C00000"/>
                </a:solidFill>
                <a:cs typeface="Malgun Gothic"/>
              </a:rPr>
              <a:t> </a:t>
            </a:r>
            <a:r>
              <a:rPr lang="en-US" altLang="ko-KR" spc="235" smtClean="0">
                <a:solidFill>
                  <a:srgbClr val="C00000"/>
                </a:solidFill>
                <a:cs typeface="Malgun Gothic"/>
              </a:rPr>
              <a:t>(NTC)</a:t>
            </a:r>
          </a:p>
          <a:p>
            <a:pPr marL="813435" lvl="2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전</a:t>
            </a:r>
            <a:r>
              <a:rPr lang="ko-KR" altLang="en-US" spc="-114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세계</a:t>
            </a:r>
            <a:r>
              <a:rPr lang="ko-KR" altLang="en-US" spc="-85" smtClean="0">
                <a:cs typeface="Malgun Gothic"/>
              </a:rPr>
              <a:t> 고객의</a:t>
            </a:r>
            <a:r>
              <a:rPr lang="ko-KR" altLang="en-US" spc="-9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관리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하고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분석하기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위해</a:t>
            </a:r>
            <a:r>
              <a:rPr lang="ko-KR" altLang="en-US" spc="-10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퍼블릭 </a:t>
            </a:r>
            <a:r>
              <a:rPr lang="ko-KR" altLang="en-US" spc="-80" smtClean="0">
                <a:cs typeface="Malgun Gothic"/>
              </a:rPr>
              <a:t>클라우드를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기반으로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en-US" altLang="ko-KR" spc="-80" smtClean="0">
                <a:cs typeface="Malgun Gothic"/>
              </a:rPr>
              <a:t/>
            </a:r>
            <a:br>
              <a:rPr lang="en-US" altLang="ko-KR" spc="-80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인프라를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이전</a:t>
            </a:r>
            <a:endParaRPr lang="en-US" altLang="ko-KR" spc="-25" smtClean="0"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5" smtClean="0">
                <a:solidFill>
                  <a:srgbClr val="C00000"/>
                </a:solidFill>
                <a:cs typeface="Malgun Gothic"/>
              </a:rPr>
              <a:t>필립스는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활용해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의료기기에서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발생하는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의료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데이터를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분석할 </a:t>
            </a:r>
            <a:r>
              <a:rPr lang="ko-KR" altLang="en-US" spc="-80" smtClean="0">
                <a:cs typeface="Malgun Gothic"/>
              </a:rPr>
              <a:t>수</a:t>
            </a:r>
            <a:r>
              <a:rPr lang="ko-KR" altLang="en-US" spc="-11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있는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en-US" altLang="ko-KR" spc="-85" smtClean="0">
                <a:cs typeface="Malgun Gothic"/>
              </a:rPr>
              <a:t>HSDP</a:t>
            </a:r>
            <a:r>
              <a:rPr lang="ko-KR" altLang="en-US" spc="200" smtClean="0">
                <a:cs typeface="Malgun Gothic"/>
              </a:rPr>
              <a:t>를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서비스</a:t>
            </a:r>
            <a:endParaRPr lang="en-US" altLang="ko-KR" spc="-25" smtClean="0">
              <a:cs typeface="Malgun Gothic"/>
            </a:endParaRPr>
          </a:p>
          <a:p>
            <a:pPr marL="813435" lvl="2">
              <a:spcBef>
                <a:spcPts val="1380"/>
              </a:spcBef>
            </a:pPr>
            <a:r>
              <a:rPr lang="en-US" altLang="ko-KR" spc="200" smtClean="0">
                <a:cs typeface="Malgun Gothic"/>
              </a:rPr>
              <a:t>HSDP</a:t>
            </a:r>
            <a:r>
              <a:rPr lang="ko-KR" altLang="en-US" spc="200" smtClean="0">
                <a:cs typeface="Malgun Gothic"/>
              </a:rPr>
              <a:t>를</a:t>
            </a:r>
            <a:r>
              <a:rPr lang="ko-KR" altLang="en-US" spc="-85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통해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 </a:t>
            </a:r>
            <a:r>
              <a:rPr lang="ko-KR" altLang="en-US" spc="-80" smtClean="0">
                <a:cs typeface="Malgun Gothic"/>
              </a:rPr>
              <a:t>분석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결과를 의사에게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제공하면</a:t>
            </a:r>
            <a:r>
              <a:rPr lang="ko-KR" altLang="en-US" spc="-7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의사가 환자를 </a:t>
            </a:r>
            <a:r>
              <a:rPr lang="ko-KR" altLang="en-US" spc="-80" smtClean="0">
                <a:cs typeface="Malgun Gothic"/>
              </a:rPr>
              <a:t>위한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en-US" altLang="ko-KR" spc="-95" smtClean="0">
                <a:cs typeface="Malgun Gothic"/>
              </a:rPr>
              <a:t/>
            </a:r>
            <a:br>
              <a:rPr lang="en-US" altLang="ko-KR" spc="-9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맞춤형 처방을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25" smtClean="0">
                <a:cs typeface="Malgun Gothic"/>
              </a:rPr>
              <a:t>서비스</a:t>
            </a:r>
            <a:endParaRPr lang="en-US" altLang="ko-KR" spc="-25" smtClean="0">
              <a:cs typeface="Malgun Gothic"/>
            </a:endParaRPr>
          </a:p>
          <a:p>
            <a:pPr marL="413385" lvl="1">
              <a:spcBef>
                <a:spcPts val="1380"/>
              </a:spcBef>
            </a:pPr>
            <a:r>
              <a:rPr lang="ko-KR" altLang="en-US" spc="-80" smtClean="0">
                <a:cs typeface="Malgun Gothic"/>
              </a:rPr>
              <a:t>의료기기에서</a:t>
            </a:r>
            <a:r>
              <a:rPr lang="ko-KR" altLang="en-US" spc="-6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발생하는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데이터는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대규모이므로</a:t>
            </a:r>
            <a:r>
              <a:rPr lang="ko-KR" altLang="en-US" spc="-4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클라우드 </a:t>
            </a:r>
            <a:r>
              <a:rPr lang="ko-KR" altLang="en-US" spc="-80" smtClean="0">
                <a:cs typeface="Malgun Gothic"/>
              </a:rPr>
              <a:t>스토리지와</a:t>
            </a:r>
            <a:r>
              <a:rPr lang="ko-KR" altLang="en-US" spc="-55" smtClean="0">
                <a:cs typeface="Malgun Gothic"/>
              </a:rPr>
              <a:t> </a:t>
            </a:r>
            <a:r>
              <a:rPr lang="en-US" altLang="ko-KR" spc="-55" smtClean="0">
                <a:cs typeface="Malgun Gothic"/>
              </a:rPr>
              <a:t/>
            </a:r>
            <a:br>
              <a:rPr lang="en-US" altLang="ko-KR" spc="-55" smtClean="0">
                <a:cs typeface="Malgun Gothic"/>
              </a:rPr>
            </a:br>
            <a:r>
              <a:rPr lang="ko-KR" altLang="en-US" spc="-85" smtClean="0">
                <a:cs typeface="Malgun Gothic"/>
              </a:rPr>
              <a:t>빅데이터</a:t>
            </a:r>
            <a:r>
              <a:rPr lang="ko-KR" altLang="en-US" spc="-70" smtClean="0">
                <a:cs typeface="Malgun Gothic"/>
              </a:rPr>
              <a:t> </a:t>
            </a:r>
            <a:r>
              <a:rPr lang="ko-KR" altLang="en-US" spc="-80" smtClean="0">
                <a:cs typeface="Malgun Gothic"/>
              </a:rPr>
              <a:t>처리</a:t>
            </a:r>
            <a:r>
              <a:rPr lang="ko-KR" altLang="en-US" spc="-95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기능을</a:t>
            </a:r>
            <a:r>
              <a:rPr lang="ko-KR" altLang="en-US" spc="-80" smtClean="0">
                <a:cs typeface="Malgun Gothic"/>
              </a:rPr>
              <a:t> </a:t>
            </a:r>
            <a:r>
              <a:rPr lang="ko-KR" altLang="en-US" spc="-85" smtClean="0">
                <a:cs typeface="Malgun Gothic"/>
              </a:rPr>
              <a:t>활용해 </a:t>
            </a:r>
            <a:r>
              <a:rPr lang="ko-KR" altLang="en-US" spc="-25" smtClean="0">
                <a:cs typeface="Malgun Gothic"/>
              </a:rPr>
              <a:t>서비스</a:t>
            </a:r>
            <a:endParaRPr lang="ko-KR" altLang="en-US"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008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퍼블릭</a:t>
            </a:r>
            <a:r>
              <a:rPr lang="ko-KR" altLang="en-US" spc="-455" smtClean="0"/>
              <a:t> </a:t>
            </a: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활용</a:t>
            </a:r>
            <a:r>
              <a:rPr lang="ko-KR" altLang="en-US" spc="-455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-85" smtClean="0">
                <a:solidFill>
                  <a:srgbClr val="0000CC"/>
                </a:solidFill>
                <a:latin typeface="Malgun Gothic"/>
                <a:cs typeface="Malgun Gothic"/>
              </a:rPr>
              <a:t>스마트홈</a:t>
            </a:r>
            <a:r>
              <a:rPr lang="ko-KR" altLang="en-US" spc="-140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0000CC"/>
                </a:solidFill>
                <a:latin typeface="Malgun Gothic"/>
                <a:cs typeface="Malgun Gothic"/>
              </a:rPr>
              <a:t>서비스</a:t>
            </a:r>
            <a:endParaRPr lang="en-US" altLang="ko-KR" spc="-25" smtClean="0">
              <a:solidFill>
                <a:srgbClr val="0000CC"/>
              </a:solidFill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5" smtClean="0">
                <a:latin typeface="Malgun Gothic"/>
                <a:cs typeface="Malgun Gothic"/>
              </a:rPr>
              <a:t>스마트폰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시장의 성장에 부응하여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en-US" altLang="ko-KR" spc="100" smtClean="0">
                <a:solidFill>
                  <a:srgbClr val="C00000"/>
                </a:solidFill>
                <a:latin typeface="Malgun Gothic"/>
                <a:cs typeface="Malgun Gothic"/>
              </a:rPr>
              <a:t>LG</a:t>
            </a:r>
            <a:r>
              <a:rPr lang="ko-KR" altLang="en-US" spc="100" smtClean="0">
                <a:solidFill>
                  <a:srgbClr val="C00000"/>
                </a:solidFill>
                <a:latin typeface="Malgun Gothic"/>
                <a:cs typeface="Malgun Gothic"/>
              </a:rPr>
              <a:t>전자의</a:t>
            </a:r>
            <a:r>
              <a:rPr lang="ko-KR" altLang="en-US" spc="-9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가전</a:t>
            </a:r>
            <a:r>
              <a:rPr lang="ko-KR" altLang="en-US" spc="-85" smtClean="0">
                <a:solidFill>
                  <a:srgbClr val="C00000"/>
                </a:solidFill>
                <a:latin typeface="Malgun Gothic"/>
                <a:cs typeface="Malgun Gothic"/>
              </a:rPr>
              <a:t> 기기는 클라우드를</a:t>
            </a:r>
            <a:r>
              <a:rPr lang="ko-KR" altLang="en-US" spc="-7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en-US" altLang="ko-KR" spc="-75" smtClean="0">
                <a:solidFill>
                  <a:srgbClr val="C00000"/>
                </a:solidFill>
                <a:latin typeface="Malgun Gothic"/>
                <a:cs typeface="Malgun Gothic"/>
              </a:rPr>
              <a:t/>
            </a:r>
            <a:br>
              <a:rPr lang="en-US" altLang="ko-KR" spc="-75" smtClean="0">
                <a:solidFill>
                  <a:srgbClr val="C00000"/>
                </a:solidFill>
                <a:latin typeface="Malgun Gothic"/>
                <a:cs typeface="Malgun Gothic"/>
              </a:rPr>
            </a:b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통해 </a:t>
            </a:r>
            <a:r>
              <a:rPr lang="ko-KR" altLang="en-US" spc="-50" smtClean="0">
                <a:solidFill>
                  <a:srgbClr val="C00000"/>
                </a:solidFill>
                <a:latin typeface="Malgun Gothic"/>
                <a:cs typeface="Malgun Gothic"/>
              </a:rPr>
              <a:t>연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결된</a:t>
            </a:r>
            <a:r>
              <a:rPr lang="ko-KR" altLang="en-US" spc="-10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사물인터넷을</a:t>
            </a:r>
            <a:r>
              <a:rPr lang="ko-KR" altLang="en-US" spc="-6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latin typeface="Malgun Gothic"/>
                <a:cs typeface="Malgun Gothic"/>
              </a:rPr>
              <a:t>지향</a:t>
            </a:r>
            <a:endParaRPr lang="en-US" altLang="ko-KR" spc="-25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en-US" altLang="ko-KR" spc="100" smtClean="0">
                <a:latin typeface="Malgun Gothic"/>
                <a:cs typeface="Malgun Gothic"/>
              </a:rPr>
              <a:t>LG</a:t>
            </a:r>
            <a:r>
              <a:rPr lang="ko-KR" altLang="en-US" spc="100" smtClean="0">
                <a:latin typeface="Malgun Gothic"/>
                <a:cs typeface="Malgun Gothic"/>
              </a:rPr>
              <a:t>전자의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모든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최신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가전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기기는</a:t>
            </a:r>
            <a:r>
              <a:rPr lang="ko-KR" altLang="en-US" spc="-65" smtClean="0">
                <a:latin typeface="Malgun Gothic"/>
                <a:cs typeface="Malgun Gothic"/>
              </a:rPr>
              <a:t> </a:t>
            </a:r>
            <a:r>
              <a:rPr lang="ko-KR" altLang="en-US" smtClean="0">
                <a:latin typeface="Malgun Gothic"/>
                <a:cs typeface="Malgun Gothic"/>
              </a:rPr>
              <a:t>와이파이</a:t>
            </a:r>
            <a:r>
              <a:rPr lang="en-US" altLang="ko-KR" smtClean="0">
                <a:latin typeface="Malgun Gothic"/>
                <a:cs typeface="Malgun Gothic"/>
              </a:rPr>
              <a:t>(Wi-</a:t>
            </a:r>
            <a:r>
              <a:rPr lang="en-US" altLang="ko-KR" spc="90" smtClean="0">
                <a:latin typeface="Malgun Gothic"/>
                <a:cs typeface="Malgun Gothic"/>
              </a:rPr>
              <a:t>Fi)</a:t>
            </a:r>
            <a:r>
              <a:rPr lang="ko-KR" altLang="en-US" spc="90" smtClean="0">
                <a:latin typeface="Malgun Gothic"/>
                <a:cs typeface="Malgun Gothic"/>
              </a:rPr>
              <a:t>를</a:t>
            </a:r>
            <a:r>
              <a:rPr lang="ko-KR" altLang="en-US" spc="-3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탑재하여</a:t>
            </a:r>
            <a:r>
              <a:rPr lang="ko-KR" altLang="en-US" spc="-5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출시되며</a:t>
            </a:r>
            <a:r>
              <a:rPr lang="ko-KR" altLang="en-US" spc="-50" smtClean="0">
                <a:latin typeface="Malgun Gothic"/>
                <a:cs typeface="Malgun Gothic"/>
              </a:rPr>
              <a:t> </a:t>
            </a:r>
            <a:r>
              <a:rPr lang="en-US" altLang="ko-KR" spc="-50" smtClean="0">
                <a:latin typeface="Malgun Gothic"/>
                <a:cs typeface="Malgun Gothic"/>
              </a:rPr>
              <a:t/>
            </a:r>
            <a:br>
              <a:rPr lang="en-US" altLang="ko-KR" spc="-50" smtClean="0">
                <a:latin typeface="Malgun Gothic"/>
                <a:cs typeface="Malgun Gothic"/>
              </a:rPr>
            </a:br>
            <a:r>
              <a:rPr lang="ko-KR" altLang="en-US" spc="-50" smtClean="0">
                <a:latin typeface="Malgun Gothic"/>
                <a:cs typeface="Malgun Gothic"/>
              </a:rPr>
              <a:t>인</a:t>
            </a:r>
            <a:r>
              <a:rPr lang="ko-KR" altLang="en-US" spc="-85" smtClean="0">
                <a:latin typeface="Malgun Gothic"/>
                <a:cs typeface="Malgun Gothic"/>
              </a:rPr>
              <a:t>터넷에</a:t>
            </a:r>
            <a:r>
              <a:rPr lang="ko-KR" altLang="en-US" spc="-9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연결되어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클라우드를</a:t>
            </a:r>
            <a:r>
              <a:rPr lang="ko-KR" altLang="en-US" spc="-60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solidFill>
                  <a:srgbClr val="C00000"/>
                </a:solidFill>
                <a:latin typeface="Malgun Gothic"/>
                <a:cs typeface="Malgun Gothic"/>
              </a:rPr>
              <a:t>통해</a:t>
            </a:r>
            <a:r>
              <a:rPr lang="ko-KR" altLang="en-US" spc="-95" smtClean="0">
                <a:solidFill>
                  <a:srgbClr val="C00000"/>
                </a:solidFill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solidFill>
                  <a:srgbClr val="C00000"/>
                </a:solidFill>
                <a:latin typeface="Malgun Gothic"/>
                <a:cs typeface="Malgun Gothic"/>
              </a:rPr>
              <a:t>관리</a:t>
            </a:r>
            <a:endParaRPr lang="en-US" altLang="ko-KR" spc="-25" smtClean="0">
              <a:solidFill>
                <a:srgbClr val="C00000"/>
              </a:solidFill>
              <a:latin typeface="Malgun Gothic"/>
              <a:cs typeface="Malgun Gothic"/>
            </a:endParaRP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삼성전자도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스마트홈 </a:t>
            </a:r>
            <a:r>
              <a:rPr lang="ko-KR" altLang="en-US" spc="-80" smtClean="0">
                <a:latin typeface="Malgun Gothic"/>
                <a:cs typeface="Malgun Gothic"/>
              </a:rPr>
              <a:t>가전을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중심으로 </a:t>
            </a:r>
            <a:r>
              <a:rPr lang="ko-KR" altLang="en-US" spc="-80" smtClean="0">
                <a:latin typeface="Malgun Gothic"/>
                <a:cs typeface="Malgun Gothic"/>
              </a:rPr>
              <a:t>클라우드를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사용</a:t>
            </a:r>
            <a:endParaRPr lang="ko-KR" altLang="en-US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5178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퍼블릭</a:t>
            </a:r>
            <a:r>
              <a:rPr lang="ko-KR" altLang="en-US" spc="-455" smtClean="0"/>
              <a:t> </a:t>
            </a:r>
            <a:r>
              <a:rPr lang="ko-KR" altLang="en-US" smtClean="0"/>
              <a:t>클라우드</a:t>
            </a:r>
            <a:r>
              <a:rPr lang="ko-KR" altLang="en-US" spc="-470" smtClean="0"/>
              <a:t> </a:t>
            </a:r>
            <a:r>
              <a:rPr lang="ko-KR" altLang="en-US" smtClean="0"/>
              <a:t>활용</a:t>
            </a:r>
            <a:r>
              <a:rPr lang="ko-KR" altLang="en-US" spc="-455" smtClean="0"/>
              <a:t> </a:t>
            </a:r>
            <a:r>
              <a:rPr lang="ko-KR" altLang="en-US" spc="-25" smtClean="0"/>
              <a:t>서비스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spcBef>
                <a:spcPts val="1380"/>
              </a:spcBef>
            </a:pPr>
            <a:r>
              <a:rPr lang="ko-KR" altLang="en-US" spc="-80" smtClean="0">
                <a:solidFill>
                  <a:srgbClr val="0000CC"/>
                </a:solidFill>
                <a:latin typeface="Malgun Gothic"/>
                <a:cs typeface="Malgun Gothic"/>
              </a:rPr>
              <a:t>비트 컴퓨터의</a:t>
            </a:r>
            <a:r>
              <a:rPr lang="ko-KR" altLang="en-US" spc="-170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solidFill>
                  <a:srgbClr val="0000CC"/>
                </a:solidFill>
                <a:latin typeface="Malgun Gothic"/>
                <a:cs typeface="Malgun Gothic"/>
              </a:rPr>
              <a:t>클라우드</a:t>
            </a:r>
            <a:r>
              <a:rPr lang="ko-KR" altLang="en-US" spc="-145" smtClean="0">
                <a:solidFill>
                  <a:srgbClr val="0000CC"/>
                </a:solidFill>
                <a:latin typeface="Malgun Gothic"/>
                <a:cs typeface="Malgun Gothic"/>
              </a:rPr>
              <a:t> </a:t>
            </a:r>
            <a:r>
              <a:rPr lang="ko-KR" altLang="en-US" spc="105" smtClean="0">
                <a:solidFill>
                  <a:srgbClr val="0000CC"/>
                </a:solidFill>
                <a:latin typeface="Malgun Gothic"/>
                <a:cs typeface="Malgun Gothic"/>
              </a:rPr>
              <a:t>병원정보시스템</a:t>
            </a:r>
            <a:r>
              <a:rPr lang="en-US" altLang="ko-KR" spc="105" smtClean="0">
                <a:solidFill>
                  <a:srgbClr val="0000CC"/>
                </a:solidFill>
                <a:latin typeface="Malgun Gothic"/>
                <a:cs typeface="Malgun Gothic"/>
              </a:rPr>
              <a:t>(CLEMR)</a:t>
            </a:r>
          </a:p>
          <a:p>
            <a:pPr marL="412750" lvl="1">
              <a:spcBef>
                <a:spcPts val="1380"/>
              </a:spcBef>
            </a:pPr>
            <a:r>
              <a:rPr lang="ko-KR" altLang="en-US" spc="-80" smtClean="0">
                <a:latin typeface="Malgun Gothic"/>
                <a:cs typeface="Malgun Gothic"/>
              </a:rPr>
              <a:t>비용절감과</a:t>
            </a:r>
            <a:r>
              <a:rPr lang="ko-KR" altLang="en-US" spc="-5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관리혁신을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동시에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실현하는</a:t>
            </a:r>
            <a:r>
              <a:rPr lang="ko-KR" altLang="en-US" spc="-70" smtClean="0">
                <a:latin typeface="Malgun Gothic"/>
                <a:cs typeface="Malgun Gothic"/>
              </a:rPr>
              <a:t> </a:t>
            </a:r>
            <a:r>
              <a:rPr lang="en-US" altLang="ko-KR" spc="-70" smtClean="0">
                <a:latin typeface="Malgun Gothic"/>
                <a:cs typeface="Malgun Gothic"/>
              </a:rPr>
              <a:t>Saas</a:t>
            </a:r>
            <a:r>
              <a:rPr lang="ko-KR" altLang="en-US" spc="-75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방식으로</a:t>
            </a:r>
            <a:r>
              <a:rPr lang="ko-KR" altLang="en-US" spc="-8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서비스</a:t>
            </a:r>
            <a:endParaRPr lang="en-US" altLang="ko-KR" spc="-25" smtClean="0">
              <a:latin typeface="Malgun Gothic"/>
              <a:cs typeface="Malgun Gothic"/>
            </a:endParaRPr>
          </a:p>
          <a:p>
            <a:pPr marL="812800" lvl="2">
              <a:spcBef>
                <a:spcPts val="1380"/>
              </a:spcBef>
            </a:pPr>
            <a:r>
              <a:rPr lang="ko-KR" altLang="en-US" smtClean="0">
                <a:latin typeface="Malgun Gothic"/>
                <a:cs typeface="Malgun Gothic"/>
              </a:rPr>
              <a:t>접수</a:t>
            </a:r>
            <a:r>
              <a:rPr lang="en-US" altLang="ko-KR" smtClean="0">
                <a:latin typeface="Malgun Gothic"/>
                <a:cs typeface="Malgun Gothic"/>
              </a:rPr>
              <a:t>/</a:t>
            </a:r>
            <a:r>
              <a:rPr lang="ko-KR" altLang="en-US" smtClean="0">
                <a:latin typeface="Malgun Gothic"/>
                <a:cs typeface="Malgun Gothic"/>
              </a:rPr>
              <a:t>수납</a:t>
            </a:r>
            <a:r>
              <a:rPr lang="en-US" altLang="ko-KR" smtClean="0">
                <a:latin typeface="Malgun Gothic"/>
                <a:cs typeface="Malgun Gothic"/>
              </a:rPr>
              <a:t>/</a:t>
            </a:r>
            <a:r>
              <a:rPr lang="ko-KR" altLang="en-US" smtClean="0">
                <a:latin typeface="Malgun Gothic"/>
                <a:cs typeface="Malgun Gothic"/>
              </a:rPr>
              <a:t>외래</a:t>
            </a:r>
            <a:r>
              <a:rPr lang="en-US" altLang="ko-KR" smtClean="0">
                <a:latin typeface="Malgun Gothic"/>
                <a:cs typeface="Malgun Gothic"/>
              </a:rPr>
              <a:t>/</a:t>
            </a:r>
            <a:r>
              <a:rPr lang="ko-KR" altLang="en-US" smtClean="0">
                <a:latin typeface="Malgun Gothic"/>
                <a:cs typeface="Malgun Gothic"/>
              </a:rPr>
              <a:t>병실</a:t>
            </a:r>
            <a:r>
              <a:rPr lang="en-US" altLang="ko-KR" smtClean="0">
                <a:latin typeface="Malgun Gothic"/>
                <a:cs typeface="Malgun Gothic"/>
              </a:rPr>
              <a:t>/</a:t>
            </a:r>
            <a:r>
              <a:rPr lang="ko-KR" altLang="en-US" smtClean="0">
                <a:latin typeface="Malgun Gothic"/>
                <a:cs typeface="Malgun Gothic"/>
              </a:rPr>
              <a:t>간호</a:t>
            </a:r>
            <a:r>
              <a:rPr lang="en-US" altLang="ko-KR" smtClean="0">
                <a:latin typeface="Malgun Gothic"/>
                <a:cs typeface="Malgun Gothic"/>
              </a:rPr>
              <a:t>/</a:t>
            </a:r>
            <a:r>
              <a:rPr lang="ko-KR" altLang="en-US" smtClean="0">
                <a:latin typeface="Malgun Gothic"/>
                <a:cs typeface="Malgun Gothic"/>
              </a:rPr>
              <a:t>의무기록</a:t>
            </a:r>
            <a:r>
              <a:rPr lang="ko-KR" altLang="en-US" spc="-15" smtClean="0">
                <a:latin typeface="Malgun Gothic"/>
                <a:cs typeface="Malgun Gothic"/>
              </a:rPr>
              <a:t> </a:t>
            </a:r>
            <a:r>
              <a:rPr lang="ko-KR" altLang="en-US" spc="-80" smtClean="0">
                <a:latin typeface="Malgun Gothic"/>
                <a:cs typeface="Malgun Gothic"/>
              </a:rPr>
              <a:t>등의</a:t>
            </a:r>
            <a:r>
              <a:rPr lang="ko-KR" altLang="en-US" spc="-6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전자차트</a:t>
            </a:r>
            <a:r>
              <a:rPr lang="ko-KR" altLang="en-US" spc="-4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서비스를</a:t>
            </a:r>
            <a:r>
              <a:rPr lang="ko-KR" altLang="en-US" spc="-35" smtClean="0">
                <a:latin typeface="Malgun Gothic"/>
                <a:cs typeface="Malgun Gothic"/>
              </a:rPr>
              <a:t> </a:t>
            </a:r>
            <a:r>
              <a:rPr lang="en-US" altLang="ko-KR" spc="-35" smtClean="0">
                <a:latin typeface="Malgun Gothic"/>
                <a:cs typeface="Malgun Gothic"/>
              </a:rPr>
              <a:t/>
            </a:r>
            <a:br>
              <a:rPr lang="en-US" altLang="ko-KR" spc="-35" smtClean="0">
                <a:latin typeface="Malgun Gothic"/>
                <a:cs typeface="Malgun Gothic"/>
              </a:rPr>
            </a:br>
            <a:r>
              <a:rPr lang="ko-KR" altLang="en-US" spc="-85" smtClean="0">
                <a:latin typeface="Malgun Gothic"/>
                <a:cs typeface="Malgun Gothic"/>
              </a:rPr>
              <a:t>클라우드</a:t>
            </a:r>
            <a:r>
              <a:rPr lang="ko-KR" altLang="en-US" spc="-40" smtClean="0">
                <a:latin typeface="Malgun Gothic"/>
                <a:cs typeface="Malgun Gothic"/>
              </a:rPr>
              <a:t> </a:t>
            </a:r>
            <a:r>
              <a:rPr lang="ko-KR" altLang="en-US" spc="-85" smtClean="0">
                <a:latin typeface="Malgun Gothic"/>
                <a:cs typeface="Malgun Gothic"/>
              </a:rPr>
              <a:t>방식으로</a:t>
            </a:r>
            <a:r>
              <a:rPr lang="ko-KR" altLang="en-US" spc="-40" smtClean="0">
                <a:latin typeface="Malgun Gothic"/>
                <a:cs typeface="Malgun Gothic"/>
              </a:rPr>
              <a:t> </a:t>
            </a:r>
            <a:r>
              <a:rPr lang="ko-KR" altLang="en-US" spc="-25" smtClean="0">
                <a:latin typeface="Malgun Gothic"/>
                <a:cs typeface="Malgun Gothic"/>
              </a:rPr>
              <a:t>제공</a:t>
            </a:r>
            <a:endParaRPr lang="ko-KR" altLang="en-US">
              <a:latin typeface="Malgun Gothic"/>
              <a:cs typeface="Malgun Gothic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250" y="3284984"/>
            <a:ext cx="3312368" cy="2403935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284984"/>
            <a:ext cx="4574832" cy="25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5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i="1" smtClean="0">
                <a:solidFill>
                  <a:srgbClr val="0000CC"/>
                </a:solidFill>
              </a:rPr>
              <a:t>on premise</a:t>
            </a:r>
            <a:endParaRPr lang="ko-KR" altLang="en-US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서비스 </a:t>
            </a:r>
            <a:r>
              <a:rPr lang="ko-KR" altLang="en-US">
                <a:solidFill>
                  <a:srgbClr val="C00000"/>
                </a:solidFill>
              </a:rPr>
              <a:t>제공자가 직접 </a:t>
            </a:r>
            <a:r>
              <a:rPr lang="en-US" altLang="ko-KR">
                <a:solidFill>
                  <a:srgbClr val="C00000"/>
                </a:solidFill>
              </a:rPr>
              <a:t>IT</a:t>
            </a:r>
            <a:r>
              <a:rPr lang="ko-KR" altLang="en-US">
                <a:solidFill>
                  <a:srgbClr val="C00000"/>
                </a:solidFill>
              </a:rPr>
              <a:t>자원을 </a:t>
            </a:r>
            <a:r>
              <a:rPr lang="ko-KR" altLang="en-US" smtClean="0">
                <a:solidFill>
                  <a:srgbClr val="C00000"/>
                </a:solidFill>
              </a:rPr>
              <a:t>관리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클라우드 </a:t>
            </a:r>
            <a:r>
              <a:rPr lang="ko-KR" altLang="en-US"/>
              <a:t>컴퓨팅 기술이 나오기 전까지 일반적으로 사용된 서버 </a:t>
            </a:r>
            <a:r>
              <a:rPr lang="ko-KR" altLang="en-US" smtClean="0"/>
              <a:t>운영방식</a:t>
            </a:r>
            <a:endParaRPr lang="en-US" altLang="ko-KR" smtClean="0"/>
          </a:p>
          <a:p>
            <a:pPr lvl="2"/>
            <a:r>
              <a:rPr lang="ko-KR" altLang="en-US" smtClean="0"/>
              <a:t>기업의 </a:t>
            </a:r>
            <a:r>
              <a:rPr lang="ko-KR" altLang="en-US"/>
              <a:t>서버를 </a:t>
            </a:r>
            <a:r>
              <a:rPr lang="ko-KR" altLang="en-US">
                <a:solidFill>
                  <a:srgbClr val="C00000"/>
                </a:solidFill>
              </a:rPr>
              <a:t>자체적으로 보유한 </a:t>
            </a:r>
            <a:r>
              <a:rPr lang="ko-KR" altLang="en-US"/>
              <a:t>전산실에 직접 설치해 </a:t>
            </a:r>
            <a:r>
              <a:rPr lang="ko-KR" altLang="en-US" smtClean="0"/>
              <a:t>운영</a:t>
            </a:r>
            <a:endParaRPr lang="en-US" altLang="ko-KR"/>
          </a:p>
          <a:p>
            <a:r>
              <a:rPr lang="en-US" altLang="ko-KR" i="1" smtClean="0">
                <a:solidFill>
                  <a:srgbClr val="0000CC"/>
                </a:solidFill>
              </a:rPr>
              <a:t>cloud computing</a:t>
            </a:r>
            <a:endParaRPr lang="ko-KR" altLang="en-US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>
                <a:solidFill>
                  <a:srgbClr val="C00000"/>
                </a:solidFill>
              </a:rPr>
              <a:t>클라우드 </a:t>
            </a:r>
            <a:r>
              <a:rPr lang="ko-KR" altLang="en-US">
                <a:solidFill>
                  <a:srgbClr val="C00000"/>
                </a:solidFill>
              </a:rPr>
              <a:t>서비스 제공자가 </a:t>
            </a:r>
            <a:r>
              <a:rPr lang="en-US" altLang="ko-KR">
                <a:solidFill>
                  <a:srgbClr val="C00000"/>
                </a:solidFill>
              </a:rPr>
              <a:t>IT</a:t>
            </a:r>
            <a:r>
              <a:rPr lang="ko-KR" altLang="en-US">
                <a:solidFill>
                  <a:srgbClr val="C00000"/>
                </a:solidFill>
              </a:rPr>
              <a:t>자원을 </a:t>
            </a:r>
            <a:r>
              <a:rPr lang="ko-KR" altLang="en-US" smtClean="0">
                <a:solidFill>
                  <a:srgbClr val="C00000"/>
                </a:solidFill>
              </a:rPr>
              <a:t>관리</a:t>
            </a:r>
            <a:endParaRPr lang="en-US" altLang="ko-KR" smtClean="0">
              <a:solidFill>
                <a:srgbClr val="C00000"/>
              </a:solidFill>
            </a:endParaRPr>
          </a:p>
          <a:p>
            <a:pPr lvl="2"/>
            <a:r>
              <a:rPr lang="ko-KR" altLang="en-US" smtClean="0"/>
              <a:t>온프레미스가 </a:t>
            </a:r>
            <a:r>
              <a:rPr lang="ko-KR" altLang="en-US"/>
              <a:t>가지는 여러 한계를 극복하고자 일부 거대 기업에서는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데이터센터라는 </a:t>
            </a:r>
            <a:r>
              <a:rPr lang="ko-KR" altLang="en-US"/>
              <a:t>건물을 세워 </a:t>
            </a:r>
            <a:r>
              <a:rPr lang="ko-KR" altLang="en-US">
                <a:solidFill>
                  <a:srgbClr val="C00000"/>
                </a:solidFill>
              </a:rPr>
              <a:t>데이터센터의 유휴자원을 대여하는 서비스를 </a:t>
            </a:r>
            <a:r>
              <a:rPr lang="en-US" altLang="ko-KR" smtClean="0">
                <a:solidFill>
                  <a:srgbClr val="C00000"/>
                </a:solidFill>
              </a:rPr>
              <a:t/>
            </a:r>
            <a:br>
              <a:rPr lang="en-US" altLang="ko-KR" smtClean="0">
                <a:solidFill>
                  <a:srgbClr val="C00000"/>
                </a:solidFill>
              </a:rPr>
            </a:br>
            <a:r>
              <a:rPr lang="ko-KR" altLang="en-US" smtClean="0">
                <a:solidFill>
                  <a:srgbClr val="C00000"/>
                </a:solidFill>
              </a:rPr>
              <a:t>제공하기 시작</a:t>
            </a:r>
            <a:endParaRPr lang="en-US" altLang="ko-KR" smtClean="0">
              <a:solidFill>
                <a:srgbClr val="C00000"/>
              </a:solidFill>
            </a:endParaRPr>
          </a:p>
          <a:p>
            <a:pPr lvl="3"/>
            <a:r>
              <a:rPr lang="ko-KR" altLang="en-US" smtClean="0"/>
              <a:t>서버의 </a:t>
            </a:r>
            <a:r>
              <a:rPr lang="ko-KR" altLang="en-US"/>
              <a:t>자원과 공간 및 네트워크 환경을 대여해주는 </a:t>
            </a:r>
            <a:r>
              <a:rPr lang="ko-KR" altLang="en-US" smtClean="0"/>
              <a:t>서비스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676875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035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590465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664" y="4221088"/>
            <a:ext cx="59006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356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요약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6866" name="Picture 2" descr="https://velog.velcdn.com/images%2Fkaitlin_k%2Fpost%2Fc626b22a-7545-4275-80a1-9e7862a36185%2Fonpremise_clo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6675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23728" y="5877272"/>
            <a:ext cx="59046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IDC(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인터넷 </a:t>
            </a:r>
            <a:r>
              <a:rPr lang="ko-KR" altLang="en-US" sz="1400" b="1">
                <a:latin typeface="HY그래픽" panose="02030600000101010101" pitchFamily="18" charset="-127"/>
                <a:ea typeface="HY그래픽" panose="02030600000101010101" pitchFamily="18" charset="-127"/>
              </a:rPr>
              <a:t>데이터 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센터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:Internet </a:t>
            </a:r>
            <a:r>
              <a:rPr lang="en-US" altLang="ko-KR" sz="1400" b="1">
                <a:latin typeface="HY그래픽" panose="02030600000101010101" pitchFamily="18" charset="-127"/>
                <a:ea typeface="HY그래픽" panose="02030600000101010101" pitchFamily="18" charset="-127"/>
              </a:rPr>
              <a:t>Data Center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) -</a:t>
            </a:r>
            <a:r>
              <a:rPr lang="en-US" altLang="ko-KR" sz="1400" b="1">
                <a:latin typeface="HY그래픽" panose="02030600000101010101" pitchFamily="18" charset="-127"/>
                <a:ea typeface="HY그래픽" panose="02030600000101010101" pitchFamily="18" charset="-127"/>
              </a:rPr>
              <a:t> </a:t>
            </a:r>
            <a:r>
              <a:rPr lang="ko-KR" altLang="en-US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>인터넷 연결의 핵심인 </a:t>
            </a:r>
            <a: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400" b="1" smtClean="0"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4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서버를 집중적으로 관리하고 운영하는 시설</a:t>
            </a:r>
            <a:endParaRPr lang="ko-KR" altLang="en-US" sz="1400" b="1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76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734377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90732"/>
            <a:ext cx="7343775" cy="253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347864" y="3356992"/>
            <a:ext cx="5544616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굉장히 통신 개수가 </a:t>
            </a: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많아 이중에 </a:t>
            </a:r>
            <a:r>
              <a:rPr lang="ko-KR" altLang="en-US" sz="1100" b="1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하나라도 실패하게 되면은 </a:t>
            </a: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게임의 상태가 무너짐</a:t>
            </a:r>
            <a:endParaRPr lang="en-US" altLang="ko-KR" sz="1100" b="1" smtClean="0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해킹</a:t>
            </a:r>
            <a:endParaRPr lang="en-US" altLang="ko-KR" sz="1100" b="1" smtClean="0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여러 </a:t>
            </a:r>
            <a:r>
              <a:rPr lang="ko-KR" altLang="en-US" sz="1100" b="1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가지 </a:t>
            </a: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연산이 각 컴퓨터에서 </a:t>
            </a:r>
            <a:r>
              <a:rPr lang="ko-KR" altLang="en-US" sz="1100" b="1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하기 때문에 </a:t>
            </a: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컴퓨터가 느리면 </a:t>
            </a:r>
            <a:r>
              <a:rPr lang="ko-KR" altLang="en-US" sz="1100" b="1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느릴수록 전체적인 </a:t>
            </a:r>
            <a:r>
              <a:rPr lang="en-US" altLang="ko-KR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/>
            </a:r>
            <a:br>
              <a:rPr lang="en-US" altLang="ko-KR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</a:br>
            <a:r>
              <a:rPr lang="ko-KR" altLang="en-US" sz="1100" b="1" smtClean="0">
                <a:solidFill>
                  <a:srgbClr val="C00000"/>
                </a:solidFill>
                <a:latin typeface="HY그래픽" panose="02030600000101010101" pitchFamily="18" charset="-127"/>
                <a:ea typeface="HY그래픽" panose="02030600000101010101" pitchFamily="18" charset="-127"/>
              </a:rPr>
              <a:t>게임에 영향</a:t>
            </a:r>
            <a:endParaRPr lang="ko-KR" altLang="en-US" sz="1100" b="1">
              <a:solidFill>
                <a:srgbClr val="C00000"/>
              </a:solidFill>
              <a:latin typeface="HY그래픽" panose="02030600000101010101" pitchFamily="18" charset="-127"/>
              <a:ea typeface="HY그래픽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9912" y="6060858"/>
            <a:ext cx="4248472" cy="769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>
                <a:solidFill>
                  <a:srgbClr val="C00000"/>
                </a:solidFill>
              </a:rPr>
              <a:t>중간에 서버를 두어 스킬 정보를 보내면은 서버에서 관련된 </a:t>
            </a:r>
            <a:r>
              <a:rPr lang="en-US" altLang="ko-KR" sz="1100" b="1" smtClean="0">
                <a:solidFill>
                  <a:srgbClr val="C00000"/>
                </a:solidFill>
              </a:rPr>
              <a:t/>
            </a:r>
            <a:br>
              <a:rPr lang="en-US" altLang="ko-KR" sz="1100" b="1" smtClean="0">
                <a:solidFill>
                  <a:srgbClr val="C00000"/>
                </a:solidFill>
              </a:rPr>
            </a:br>
            <a:r>
              <a:rPr lang="ko-KR" altLang="en-US" sz="1100" b="1" smtClean="0">
                <a:solidFill>
                  <a:srgbClr val="C00000"/>
                </a:solidFill>
              </a:rPr>
              <a:t>클라이언트들에게 </a:t>
            </a:r>
            <a:r>
              <a:rPr lang="ko-KR" altLang="en-US" sz="1100" b="1">
                <a:solidFill>
                  <a:srgbClr val="C00000"/>
                </a:solidFill>
              </a:rPr>
              <a:t>알려줌 </a:t>
            </a:r>
            <a:r>
              <a:rPr lang="en-US" altLang="ko-KR" sz="1100" b="1">
                <a:solidFill>
                  <a:srgbClr val="C00000"/>
                </a:solidFill>
              </a:rPr>
              <a:t>- </a:t>
            </a:r>
            <a:r>
              <a:rPr lang="ko-KR" altLang="en-US" sz="1100" b="1">
                <a:solidFill>
                  <a:srgbClr val="C00000"/>
                </a:solidFill>
              </a:rPr>
              <a:t>통신이 </a:t>
            </a:r>
            <a:r>
              <a:rPr lang="ko-KR" altLang="en-US" sz="1100" b="1" smtClean="0">
                <a:solidFill>
                  <a:srgbClr val="C00000"/>
                </a:solidFill>
              </a:rPr>
              <a:t>깔끔해짐</a:t>
            </a:r>
            <a:endParaRPr lang="en-US" altLang="ko-KR" sz="1100" b="1" smtClean="0">
              <a:solidFill>
                <a:srgbClr val="C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b="1" smtClean="0">
                <a:solidFill>
                  <a:srgbClr val="C00000"/>
                </a:solidFill>
              </a:rPr>
              <a:t>서버는 </a:t>
            </a:r>
            <a:r>
              <a:rPr lang="ko-KR" altLang="en-US" sz="1100" b="1">
                <a:solidFill>
                  <a:srgbClr val="C00000"/>
                </a:solidFill>
              </a:rPr>
              <a:t>이 연산을 담당하는 최적화된 환경이기 때문에 훨씬 </a:t>
            </a:r>
            <a:r>
              <a:rPr lang="ko-KR" altLang="en-US" sz="1100" b="1" smtClean="0">
                <a:solidFill>
                  <a:srgbClr val="C00000"/>
                </a:solidFill>
              </a:rPr>
              <a:t>더</a:t>
            </a:r>
            <a:r>
              <a:rPr lang="en-US" altLang="ko-KR" sz="1100" b="1" smtClean="0">
                <a:solidFill>
                  <a:srgbClr val="C00000"/>
                </a:solidFill>
              </a:rPr>
              <a:t/>
            </a:r>
            <a:br>
              <a:rPr lang="en-US" altLang="ko-KR" sz="1100" b="1" smtClean="0">
                <a:solidFill>
                  <a:srgbClr val="C00000"/>
                </a:solidFill>
              </a:rPr>
            </a:br>
            <a:r>
              <a:rPr lang="ko-KR" altLang="en-US" sz="1100" b="1" smtClean="0">
                <a:solidFill>
                  <a:srgbClr val="C00000"/>
                </a:solidFill>
              </a:rPr>
              <a:t>효율적으로 </a:t>
            </a:r>
            <a:r>
              <a:rPr lang="ko-KR" altLang="en-US" sz="1100" b="1">
                <a:solidFill>
                  <a:srgbClr val="C00000"/>
                </a:solidFill>
              </a:rPr>
              <a:t>모든 계산을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0213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5766"/>
            <a:ext cx="6171084" cy="2339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030116" y="4041557"/>
            <a:ext cx="58326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100" b="1">
                <a:solidFill>
                  <a:srgbClr val="C00000"/>
                </a:solidFill>
              </a:rPr>
              <a:t>애플리케이션에 발전함에 따라서 클라이언트끼리 통신이 </a:t>
            </a:r>
            <a:r>
              <a:rPr lang="ko-KR" altLang="en-US" sz="1100" b="1" smtClean="0">
                <a:solidFill>
                  <a:srgbClr val="C00000"/>
                </a:solidFill>
              </a:rPr>
              <a:t>필요하게 되면서 </a:t>
            </a:r>
            <a:r>
              <a:rPr lang="ko-KR" altLang="en-US" sz="1100" b="1">
                <a:solidFill>
                  <a:srgbClr val="C00000"/>
                </a:solidFill>
              </a:rPr>
              <a:t>서버의 수요가 점점 </a:t>
            </a:r>
            <a:r>
              <a:rPr lang="ko-KR" altLang="en-US" sz="1100" b="1" smtClean="0">
                <a:solidFill>
                  <a:srgbClr val="C00000"/>
                </a:solidFill>
              </a:rPr>
              <a:t>늘어남 </a:t>
            </a:r>
            <a:r>
              <a:rPr lang="en-US" altLang="ko-KR" sz="1100" b="1" smtClean="0">
                <a:solidFill>
                  <a:srgbClr val="C00000"/>
                </a:solidFill>
              </a:rPr>
              <a:t>--&gt; </a:t>
            </a:r>
            <a:r>
              <a:rPr lang="ko-KR" altLang="en-US" sz="1100" b="1">
                <a:solidFill>
                  <a:srgbClr val="C00000"/>
                </a:solidFill>
              </a:rPr>
              <a:t>기업들은 </a:t>
            </a:r>
            <a:r>
              <a:rPr lang="ko-KR" altLang="en-US" sz="1100" b="1">
                <a:solidFill>
                  <a:srgbClr val="0000CC"/>
                </a:solidFill>
              </a:rPr>
              <a:t>데이터 센터를 운용</a:t>
            </a:r>
          </a:p>
        </p:txBody>
      </p:sp>
    </p:spTree>
    <p:extLst>
      <p:ext uri="{BB962C8B-B14F-4D97-AF65-F5344CB8AC3E}">
        <p14:creationId xmlns:p14="http://schemas.microsoft.com/office/powerpoint/2010/main" val="22235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</a:t>
            </a:r>
            <a:r>
              <a:rPr lang="ko-KR" altLang="en-US" spc="-470"/>
              <a:t> </a:t>
            </a:r>
            <a:r>
              <a:rPr lang="ko-KR" altLang="en-US"/>
              <a:t>컴퓨팅의</a:t>
            </a:r>
            <a:r>
              <a:rPr lang="ko-KR" altLang="en-US" spc="-455"/>
              <a:t> </a:t>
            </a:r>
            <a:r>
              <a:rPr lang="ko-KR" altLang="en-US" spc="-25"/>
              <a:t>역사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CC"/>
                </a:solidFill>
              </a:rPr>
              <a:t>데이터 </a:t>
            </a:r>
            <a:r>
              <a:rPr lang="ko-KR" altLang="en-US" smtClean="0">
                <a:solidFill>
                  <a:srgbClr val="0000CC"/>
                </a:solidFill>
              </a:rPr>
              <a:t>센터</a:t>
            </a:r>
            <a:endParaRPr lang="en-US" altLang="ko-KR" smtClean="0">
              <a:solidFill>
                <a:srgbClr val="0000CC"/>
              </a:solidFill>
            </a:endParaRPr>
          </a:p>
          <a:p>
            <a:pPr lvl="1"/>
            <a:r>
              <a:rPr lang="ko-KR" altLang="en-US" smtClean="0"/>
              <a:t>서버</a:t>
            </a:r>
            <a:r>
              <a:rPr lang="en-US" altLang="ko-KR"/>
              <a:t>, </a:t>
            </a:r>
            <a:r>
              <a:rPr lang="ko-KR" altLang="en-US"/>
              <a:t>스토리지</a:t>
            </a:r>
            <a:r>
              <a:rPr lang="en-US" altLang="ko-KR"/>
              <a:t>, </a:t>
            </a:r>
            <a:r>
              <a:rPr lang="ko-KR" altLang="en-US"/>
              <a:t>네트워킹 장비 등 </a:t>
            </a:r>
            <a:r>
              <a:rPr lang="en-US" altLang="ko-KR">
                <a:solidFill>
                  <a:srgbClr val="C00000"/>
                </a:solidFill>
              </a:rPr>
              <a:t>IT </a:t>
            </a:r>
            <a:r>
              <a:rPr lang="ko-KR" altLang="en-US">
                <a:solidFill>
                  <a:srgbClr val="C00000"/>
                </a:solidFill>
              </a:rPr>
              <a:t>인프라를 보관하고 운영하는 </a:t>
            </a:r>
            <a:r>
              <a:rPr lang="ko-KR" altLang="en-US" smtClean="0">
                <a:solidFill>
                  <a:srgbClr val="C00000"/>
                </a:solidFill>
              </a:rPr>
              <a:t>시설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/>
              <a:t>기업의 </a:t>
            </a:r>
            <a:r>
              <a:rPr lang="ko-KR" altLang="en-US"/>
              <a:t>디지털 데이터를 저장하고</a:t>
            </a:r>
            <a:r>
              <a:rPr lang="en-US" altLang="ko-KR"/>
              <a:t>, </a:t>
            </a:r>
            <a:r>
              <a:rPr lang="ko-KR" altLang="en-US"/>
              <a:t>애플리케이션 및 서비스를 제공하며</a:t>
            </a:r>
            <a:r>
              <a:rPr lang="en-US" altLang="ko-KR"/>
              <a:t>, </a:t>
            </a:r>
            <a:r>
              <a:rPr lang="ko-KR" altLang="en-US"/>
              <a:t>필요한 컴퓨팅 자원을 제공하는 </a:t>
            </a:r>
            <a:r>
              <a:rPr lang="ko-KR" altLang="en-US">
                <a:solidFill>
                  <a:srgbClr val="C00000"/>
                </a:solidFill>
              </a:rPr>
              <a:t>물리적인 </a:t>
            </a:r>
            <a:r>
              <a:rPr lang="ko-KR" altLang="en-US" smtClean="0">
                <a:solidFill>
                  <a:srgbClr val="C00000"/>
                </a:solidFill>
              </a:rPr>
              <a:t>공간</a:t>
            </a:r>
            <a:endParaRPr lang="en-US" altLang="ko-KR" smtClean="0">
              <a:solidFill>
                <a:srgbClr val="C00000"/>
              </a:solidFill>
            </a:endParaRPr>
          </a:p>
          <a:p>
            <a:pPr lvl="1"/>
            <a:r>
              <a:rPr lang="ko-KR" altLang="en-US" smtClean="0"/>
              <a:t>인터넷 </a:t>
            </a:r>
            <a:r>
              <a:rPr lang="ko-KR" altLang="en-US">
                <a:solidFill>
                  <a:srgbClr val="C00000"/>
                </a:solidFill>
              </a:rPr>
              <a:t>서비스를 가능하게 하는 기반 </a:t>
            </a:r>
            <a:r>
              <a:rPr lang="ko-KR" altLang="en-US" smtClean="0">
                <a:solidFill>
                  <a:srgbClr val="C00000"/>
                </a:solidFill>
              </a:rPr>
              <a:t>시설</a:t>
            </a:r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37890" name="Picture 2" descr="https://image.zdnet.co.kr/2024/07/02/07275811a84705184ba29e1ca42e6ab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12" y="3356992"/>
            <a:ext cx="468052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284439" y="5445224"/>
            <a:ext cx="30019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이재명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·</a:t>
            </a:r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최태원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, </a:t>
            </a:r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울산서 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AI </a:t>
            </a:r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미래를 외치다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…7</a:t>
            </a:r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조원 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AI </a:t>
            </a:r>
            <a:r>
              <a:rPr lang="ko-KR" altLang="en-US" sz="1200" u="sng">
                <a:solidFill>
                  <a:srgbClr val="C00000"/>
                </a:solidFill>
                <a:hlinkClick r:id="rId3"/>
              </a:rPr>
              <a:t>데이터 </a:t>
            </a:r>
            <a:r>
              <a:rPr lang="en-US" altLang="ko-KR" sz="1200" u="sng">
                <a:solidFill>
                  <a:srgbClr val="C00000"/>
                </a:solidFill>
                <a:hlinkClick r:id="rId3"/>
              </a:rPr>
              <a:t>...</a:t>
            </a:r>
          </a:p>
          <a:p>
            <a:r>
              <a:rPr lang="ko-KR" altLang="en-US" sz="1200">
                <a:solidFill>
                  <a:srgbClr val="C00000"/>
                </a:solidFill>
                <a:hlinkClick r:id="rId3"/>
              </a:rPr>
              <a:t/>
            </a:r>
            <a:br>
              <a:rPr lang="ko-KR" altLang="en-US" sz="1200">
                <a:solidFill>
                  <a:srgbClr val="C00000"/>
                </a:solidFill>
                <a:hlinkClick r:id="rId3"/>
              </a:rPr>
            </a:b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4" y="3356992"/>
            <a:ext cx="2547888" cy="189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37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5359</TotalTime>
  <Words>1653</Words>
  <Application>Microsoft Office PowerPoint</Application>
  <PresentationFormat>화면 슬라이드 쇼(4:3)</PresentationFormat>
  <Paragraphs>373</Paragraphs>
  <Slides>60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Office 테마</vt:lpstr>
      <vt:lpstr>클라우드 컴퓨팅 (Cloud Computing)</vt:lpstr>
      <vt:lpstr>학습 목표</vt:lpstr>
      <vt:lpstr>컴퓨팅 환경의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컴퓨팅의 역사</vt:lpstr>
      <vt:lpstr>클라우드 컴퓨팅</vt:lpstr>
      <vt:lpstr>클라우드 컴퓨팅</vt:lpstr>
      <vt:lpstr>클라우드 컴퓨팅</vt:lpstr>
      <vt:lpstr>클라우드 컴퓨팅</vt:lpstr>
      <vt:lpstr>클라우드 컴퓨팅</vt:lpstr>
      <vt:lpstr>클라우드 컴퓨팅</vt:lpstr>
      <vt:lpstr>클라우드 컴퓨팅</vt:lpstr>
      <vt:lpstr>클라우드 컴퓨팅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기술</vt:lpstr>
      <vt:lpstr>클라우드 컴퓨팅 서비스</vt:lpstr>
      <vt:lpstr>클라우드 컴퓨팅 서비스</vt:lpstr>
      <vt:lpstr>클라우드 컴퓨팅 서비스</vt:lpstr>
      <vt:lpstr>클라우드 컴퓨팅 서비스</vt:lpstr>
      <vt:lpstr>클라우드 컴퓨팅 서비스</vt:lpstr>
      <vt:lpstr>클라우드 컴퓨팅 서비스</vt:lpstr>
      <vt:lpstr>클라우드 컴퓨팅 서비스</vt:lpstr>
      <vt:lpstr>클라우드 컴퓨팅 서비스</vt:lpstr>
      <vt:lpstr>클라우드 컴퓨팅의 종류(배포 모델)</vt:lpstr>
      <vt:lpstr>클라우드 컴퓨팅의 종류(배포 모델)</vt:lpstr>
      <vt:lpstr>클라우드 컴퓨팅의 종류(배포 모델)</vt:lpstr>
      <vt:lpstr>클라우드 컴퓨팅의 종류(배포 모델)</vt:lpstr>
      <vt:lpstr>클라우드 컴퓨팅의 주요 특징</vt:lpstr>
      <vt:lpstr> 클라우드 기업들</vt:lpstr>
      <vt:lpstr>클라우드 기업들</vt:lpstr>
      <vt:lpstr>클라우드 기업들</vt:lpstr>
      <vt:lpstr>클라우드 컴퓨팅 서비스의 종류</vt:lpstr>
      <vt:lpstr>퍼블릭 클라우드 활용 서비스</vt:lpstr>
      <vt:lpstr>퍼블릭 클라우드 활용 서비스</vt:lpstr>
      <vt:lpstr>퍼블릭 클라우드 활용 서비스</vt:lpstr>
      <vt:lpstr>퍼블릭 클라우드 활용 서비스</vt:lpstr>
      <vt:lpstr>퍼블릭 클라우드 활용 서비스</vt:lpstr>
      <vt:lpstr>요약</vt:lpstr>
      <vt:lpstr>요약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클라우드 컴퓨팅(Cloud Computing)</dc:title>
  <dc:creator>박인철</dc:creator>
  <cp:lastModifiedBy>박인철</cp:lastModifiedBy>
  <cp:revision>103</cp:revision>
  <dcterms:created xsi:type="dcterms:W3CDTF">2025-06-17T02:29:28Z</dcterms:created>
  <dcterms:modified xsi:type="dcterms:W3CDTF">2025-07-02T23:48:58Z</dcterms:modified>
</cp:coreProperties>
</file>